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8" r:id="rId4"/>
    <p:sldId id="260" r:id="rId5"/>
    <p:sldId id="303" r:id="rId6"/>
    <p:sldId id="258" r:id="rId7"/>
    <p:sldId id="270" r:id="rId8"/>
    <p:sldId id="272" r:id="rId9"/>
    <p:sldId id="271" r:id="rId10"/>
    <p:sldId id="273" r:id="rId11"/>
    <p:sldId id="274" r:id="rId12"/>
    <p:sldId id="275" r:id="rId13"/>
    <p:sldId id="276" r:id="rId14"/>
    <p:sldId id="269" r:id="rId15"/>
    <p:sldId id="305" r:id="rId16"/>
    <p:sldId id="277" r:id="rId17"/>
    <p:sldId id="262" r:id="rId18"/>
    <p:sldId id="302" r:id="rId19"/>
    <p:sldId id="259" r:id="rId20"/>
    <p:sldId id="280" r:id="rId21"/>
    <p:sldId id="282" r:id="rId22"/>
    <p:sldId id="283" r:id="rId23"/>
    <p:sldId id="284" r:id="rId24"/>
    <p:sldId id="285" r:id="rId25"/>
    <p:sldId id="286" r:id="rId26"/>
    <p:sldId id="290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263" r:id="rId40"/>
    <p:sldId id="279" r:id="rId41"/>
    <p:sldId id="261" r:id="rId42"/>
    <p:sldId id="25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F1FF6-3A59-474C-BB8E-AA1EA4A22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22B1C-CD1D-4A9E-B4C1-C29533657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EEAFC-A1C7-4D74-87B4-790375AA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F7940-6323-45ED-8E1C-35C0B7CA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046CE-0B3A-4F9D-8CBC-F2335C0A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7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90F75-97B5-40C0-8AA5-5259ED74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317FD-338B-47AB-A8E5-6937F3AD6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442AF-8730-457C-AC7D-3A87FD93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C6E72-9820-4F8F-8438-9B188553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7AD7F-B9BA-4F7A-B8A1-FB129BC7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4805B-AF3C-44DF-9385-152BA70C7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565CA-99CC-47AD-BEE1-F7CBD07A3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8FFF7-3FCC-4B65-8E33-D3F6101E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2B0E5-0B60-4DF2-ADC0-EED5B37B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57596-2D2B-48CA-897B-37DEFA31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4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C1D5D-C076-446C-AA0D-C04F6834B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C6A4F-C700-4816-9088-E609F60A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9972C-2054-4905-8B87-9B62BDB1E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C8F57-B975-42D0-B0D4-7A82BA8D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AF2DE-4A8B-4267-9FB2-12A1A871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3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31C3F-9A15-459F-B558-A13422A5E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A1584-0E7D-4E31-85B8-61EF58154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F100F-0D15-4479-B95E-1CE2CB52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C2FF4-21A9-45EC-A8AC-C9432E68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6628C-2F2D-4982-B416-84D5B154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5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B262E-B3B6-4797-A407-E0FCE0D70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857E-1849-4F3E-9299-F22B756303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7D32A-AFE0-4048-9BD4-1DDDD9348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9C3ED-A0A7-4148-8BE3-899C1A82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87657-0F74-4634-BC25-734A7CED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50C64-CDD0-4E73-91DF-33522F647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CC2C5-8833-4FE2-891A-B52900576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CA419-2F0D-4F26-8A4F-BAD88DE54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4BBEE-E5F8-40E9-9168-F654A17E5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18730-BB69-4003-8DF0-92085F231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8A8BF-DB4B-4C3C-9177-C70DFFF5D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A5D35-CD8B-464D-A64D-4A39865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691A0D-15AE-43AD-8D21-97543655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48AABF-9DCA-4419-A096-E58F4312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95FB-5A18-4337-9F75-165195EE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2542E-065D-40BC-BBDD-84DC7944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8E9363-15CB-4E8D-A753-F8082802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A7B09-0163-40A0-BE07-EA0A4935E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4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E2FD45-C7F7-43A9-B293-A73EA1AEE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96BFDE-3997-4770-86B1-F9BC5686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90006-3A14-4F5C-92AA-7BF072E7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5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BB96-FD4E-4393-9B15-5E470A018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90947-4DC5-4F91-8ED8-98C17923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852CA-1370-4B2B-A12D-CC1B85302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10883-13BD-48EE-B515-0EC9A292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1C1E2-D5AF-40BD-8DB8-284DA2C37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CBE0D-19E1-46B5-A286-91824196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9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6258D-1999-43D2-9678-F9EC36FA0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A416F9-33A5-4396-AA31-C8C713485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CBF16-976B-4EFA-A765-F6C2714AF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502C7-5954-4541-8E86-C270E9ED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29CAD-267B-4BCA-A038-AFB170D2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ADE3E-8F00-4F7A-822F-EFC99DE0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2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8F5D76-9058-40FD-B1DA-9E0FB29BD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80E9A-23BF-4A7C-B142-FA563125C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DA029-F859-4F75-91F0-95C749D7C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D9AE1-3E9D-4796-8A65-9AA72973E172}" type="datetimeFigureOut">
              <a:rPr lang="en-US" smtClean="0"/>
              <a:t>25-Apr-20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D7CE7-F53E-4096-958E-A233E1632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75223-A86D-4238-9599-107A959B0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3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66004-3C0B-4F12-AE9C-B053689BB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String Matching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C81A6-9A44-46AD-BAE6-0D04AA93C8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CS-209: Design and Analysis of Algorithm</a:t>
            </a:r>
          </a:p>
          <a:p>
            <a:r>
              <a:rPr lang="en-US" dirty="0"/>
              <a:t>Instructor: Dr. Maria Anjum</a:t>
            </a:r>
          </a:p>
        </p:txBody>
      </p:sp>
    </p:spTree>
    <p:extLst>
      <p:ext uri="{BB962C8B-B14F-4D97-AF65-F5344CB8AC3E}">
        <p14:creationId xmlns:p14="http://schemas.microsoft.com/office/powerpoint/2010/main" val="71740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2E5F9-C7EC-425C-AB92-75EBFB0797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18372987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8395757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71792273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0078255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67551812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811038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1999444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9606079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142399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066462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8542882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56655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1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E4074A-2820-45CF-866B-D72F4E706D79}"/>
              </a:ext>
            </a:extLst>
          </p:cNvPr>
          <p:cNvSpPr txBox="1"/>
          <p:nvPr/>
        </p:nvSpPr>
        <p:spPr>
          <a:xfrm>
            <a:off x="3022092" y="956343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F97791-E821-440D-AA31-51E9535B898B}"/>
              </a:ext>
            </a:extLst>
          </p:cNvPr>
          <p:cNvCxnSpPr>
            <a:cxnSpLocks/>
          </p:cNvCxnSpPr>
          <p:nvPr/>
        </p:nvCxnSpPr>
        <p:spPr>
          <a:xfrm>
            <a:off x="3688021" y="1157363"/>
            <a:ext cx="26633" cy="47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76CB81-89BE-4F37-9BFE-6AA72DB4DAA9}"/>
              </a:ext>
            </a:extLst>
          </p:cNvPr>
          <p:cNvSpPr txBox="1"/>
          <p:nvPr/>
        </p:nvSpPr>
        <p:spPr>
          <a:xfrm>
            <a:off x="1533235" y="3713017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Pattern: a b c d 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D32A67-9452-4605-BBDB-91C5907D3EF0}"/>
              </a:ext>
            </a:extLst>
          </p:cNvPr>
          <p:cNvSpPr txBox="1"/>
          <p:nvPr/>
        </p:nvSpPr>
        <p:spPr>
          <a:xfrm>
            <a:off x="3861884" y="1409585"/>
            <a:ext cx="38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505CC-5EF2-4E6A-92A2-804B7F865187}"/>
              </a:ext>
            </a:extLst>
          </p:cNvPr>
          <p:cNvSpPr txBox="1"/>
          <p:nvPr/>
        </p:nvSpPr>
        <p:spPr>
          <a:xfrm>
            <a:off x="3568437" y="4236237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DF82CC-573F-4755-91E2-9031C535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85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Naïve Algorithm Example Cont.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25DF87-6C50-4A82-B781-29264EDEC887}"/>
              </a:ext>
            </a:extLst>
          </p:cNvPr>
          <p:cNvSpPr txBox="1"/>
          <p:nvPr/>
        </p:nvSpPr>
        <p:spPr>
          <a:xfrm>
            <a:off x="6924582" y="4420903"/>
            <a:ext cx="49325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I = 4</a:t>
            </a:r>
          </a:p>
          <a:p>
            <a:r>
              <a:rPr lang="en-US" dirty="0"/>
              <a:t>value = d</a:t>
            </a:r>
          </a:p>
          <a:p>
            <a:endParaRPr lang="en-US" dirty="0"/>
          </a:p>
          <a:p>
            <a:r>
              <a:rPr lang="en-US" dirty="0"/>
              <a:t>Index j = 4</a:t>
            </a:r>
          </a:p>
          <a:p>
            <a:r>
              <a:rPr lang="en-US" dirty="0"/>
              <a:t>Pattern value = d</a:t>
            </a:r>
          </a:p>
          <a:p>
            <a:endParaRPr lang="en-US" dirty="0"/>
          </a:p>
          <a:p>
            <a:r>
              <a:rPr lang="en-US" dirty="0"/>
              <a:t>No mismatch therefore move </a:t>
            </a:r>
            <a:r>
              <a:rPr lang="en-US" dirty="0" err="1"/>
              <a:t>i</a:t>
            </a:r>
            <a:r>
              <a:rPr lang="en-US" dirty="0"/>
              <a:t> and j </a:t>
            </a:r>
            <a:r>
              <a:rPr lang="en-US" dirty="0" err="1"/>
              <a:t>i</a:t>
            </a:r>
            <a:r>
              <a:rPr lang="en-US" dirty="0"/>
              <a:t>-e </a:t>
            </a:r>
            <a:r>
              <a:rPr lang="en-US" dirty="0" err="1"/>
              <a:t>i</a:t>
            </a:r>
            <a:r>
              <a:rPr lang="en-US" dirty="0"/>
              <a:t>++ and </a:t>
            </a:r>
            <a:r>
              <a:rPr lang="en-US" dirty="0" err="1"/>
              <a:t>j++</a:t>
            </a:r>
            <a:endParaRPr lang="en-US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356ADA-B9DB-46B7-B938-0E71793DC058}"/>
              </a:ext>
            </a:extLst>
          </p:cNvPr>
          <p:cNvSpPr txBox="1"/>
          <p:nvPr/>
        </p:nvSpPr>
        <p:spPr>
          <a:xfrm>
            <a:off x="6999091" y="2912798"/>
            <a:ext cx="4444935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Move j and </a:t>
            </a:r>
            <a:r>
              <a:rPr lang="en-US" sz="2000" dirty="0" err="1"/>
              <a:t>i</a:t>
            </a:r>
            <a:r>
              <a:rPr lang="en-US" sz="2000" dirty="0"/>
              <a:t> until there is a mismatch.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case of mismatch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shift j to the starting point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dirty="0"/>
              <a:t> will start from index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5776AC-39C7-4350-9DDB-81D9BCD14C96}"/>
              </a:ext>
            </a:extLst>
          </p:cNvPr>
          <p:cNvSpPr/>
          <p:nvPr/>
        </p:nvSpPr>
        <p:spPr>
          <a:xfrm>
            <a:off x="5386243" y="5333295"/>
            <a:ext cx="514905" cy="483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5225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2E5F9-C7EC-425C-AB92-75EBFB0797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18372987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8395757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71792273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0078255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67551812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811038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1999444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9606079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142399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066462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8542882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56655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1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E4074A-2820-45CF-866B-D72F4E706D79}"/>
              </a:ext>
            </a:extLst>
          </p:cNvPr>
          <p:cNvSpPr txBox="1"/>
          <p:nvPr/>
        </p:nvSpPr>
        <p:spPr>
          <a:xfrm>
            <a:off x="3998632" y="956343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F97791-E821-440D-AA31-51E9535B898B}"/>
              </a:ext>
            </a:extLst>
          </p:cNvPr>
          <p:cNvCxnSpPr>
            <a:cxnSpLocks/>
          </p:cNvCxnSpPr>
          <p:nvPr/>
        </p:nvCxnSpPr>
        <p:spPr>
          <a:xfrm>
            <a:off x="4664561" y="1157363"/>
            <a:ext cx="26633" cy="47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76CB81-89BE-4F37-9BFE-6AA72DB4DAA9}"/>
              </a:ext>
            </a:extLst>
          </p:cNvPr>
          <p:cNvSpPr txBox="1"/>
          <p:nvPr/>
        </p:nvSpPr>
        <p:spPr>
          <a:xfrm>
            <a:off x="1533235" y="3713017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Pattern: a b c d 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D32A67-9452-4605-BBDB-91C5907D3EF0}"/>
              </a:ext>
            </a:extLst>
          </p:cNvPr>
          <p:cNvSpPr txBox="1"/>
          <p:nvPr/>
        </p:nvSpPr>
        <p:spPr>
          <a:xfrm>
            <a:off x="4838424" y="1409585"/>
            <a:ext cx="38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505CC-5EF2-4E6A-92A2-804B7F865187}"/>
              </a:ext>
            </a:extLst>
          </p:cNvPr>
          <p:cNvSpPr txBox="1"/>
          <p:nvPr/>
        </p:nvSpPr>
        <p:spPr>
          <a:xfrm>
            <a:off x="3850021" y="4236237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DF82CC-573F-4755-91E2-9031C535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85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Naïve Algorithm Example Cont.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25DF87-6C50-4A82-B781-29264EDEC887}"/>
              </a:ext>
            </a:extLst>
          </p:cNvPr>
          <p:cNvSpPr txBox="1"/>
          <p:nvPr/>
        </p:nvSpPr>
        <p:spPr>
          <a:xfrm>
            <a:off x="6889958" y="4073902"/>
            <a:ext cx="26648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 </a:t>
            </a:r>
            <a:r>
              <a:rPr lang="en-US" dirty="0" err="1"/>
              <a:t>i</a:t>
            </a:r>
            <a:r>
              <a:rPr lang="en-US" dirty="0"/>
              <a:t> = 5</a:t>
            </a:r>
          </a:p>
          <a:p>
            <a:r>
              <a:rPr lang="en-US" dirty="0"/>
              <a:t>value = a</a:t>
            </a:r>
          </a:p>
          <a:p>
            <a:endParaRPr lang="en-US" dirty="0"/>
          </a:p>
          <a:p>
            <a:r>
              <a:rPr lang="en-US" dirty="0"/>
              <a:t>Index j = 5</a:t>
            </a:r>
          </a:p>
          <a:p>
            <a:r>
              <a:rPr lang="en-US" dirty="0"/>
              <a:t>Pattern value = f</a:t>
            </a:r>
          </a:p>
          <a:p>
            <a:r>
              <a:rPr lang="en-US" dirty="0">
                <a:solidFill>
                  <a:srgbClr val="FF0000"/>
                </a:solidFill>
              </a:rPr>
              <a:t>mismatch </a:t>
            </a:r>
            <a:r>
              <a:rPr lang="en-US" dirty="0"/>
              <a:t>therefore </a:t>
            </a:r>
          </a:p>
          <a:p>
            <a:endParaRPr lang="en-US" dirty="0"/>
          </a:p>
          <a:p>
            <a:r>
              <a:rPr lang="en-US" dirty="0"/>
              <a:t>Move j to index 1</a:t>
            </a:r>
          </a:p>
          <a:p>
            <a:r>
              <a:rPr lang="en-US" dirty="0"/>
              <a:t>move </a:t>
            </a:r>
            <a:r>
              <a:rPr lang="en-US" dirty="0" err="1"/>
              <a:t>i</a:t>
            </a:r>
            <a:r>
              <a:rPr lang="en-US" dirty="0"/>
              <a:t> to index 2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356ADA-B9DB-46B7-B938-0E71793DC058}"/>
              </a:ext>
            </a:extLst>
          </p:cNvPr>
          <p:cNvSpPr txBox="1"/>
          <p:nvPr/>
        </p:nvSpPr>
        <p:spPr>
          <a:xfrm>
            <a:off x="6908865" y="2658884"/>
            <a:ext cx="4444935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Move j and </a:t>
            </a:r>
            <a:r>
              <a:rPr lang="en-US" sz="2000" dirty="0" err="1"/>
              <a:t>i</a:t>
            </a:r>
            <a:r>
              <a:rPr lang="en-US" sz="2000" dirty="0"/>
              <a:t> until there is a mismatch.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case of mismatch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shift j to the starting point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dirty="0"/>
              <a:t> will start from index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5776AC-39C7-4350-9DDB-81D9BCD14C96}"/>
              </a:ext>
            </a:extLst>
          </p:cNvPr>
          <p:cNvSpPr/>
          <p:nvPr/>
        </p:nvSpPr>
        <p:spPr>
          <a:xfrm>
            <a:off x="5267852" y="5095790"/>
            <a:ext cx="514905" cy="483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A498B9-A987-4EAE-A882-01EA9C6797BE}"/>
              </a:ext>
            </a:extLst>
          </p:cNvPr>
          <p:cNvSpPr txBox="1"/>
          <p:nvPr/>
        </p:nvSpPr>
        <p:spPr>
          <a:xfrm>
            <a:off x="8831302" y="6194564"/>
            <a:ext cx="327192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In other words reset index I and j</a:t>
            </a:r>
          </a:p>
        </p:txBody>
      </p:sp>
    </p:spTree>
    <p:extLst>
      <p:ext uri="{BB962C8B-B14F-4D97-AF65-F5344CB8AC3E}">
        <p14:creationId xmlns:p14="http://schemas.microsoft.com/office/powerpoint/2010/main" val="855642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2E5F9-C7EC-425C-AB92-75EBFB0797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18372987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8395757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71792273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0078255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67551812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811038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1999444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9606079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142399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066462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8542882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56655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1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E4074A-2820-45CF-866B-D72F4E706D79}"/>
              </a:ext>
            </a:extLst>
          </p:cNvPr>
          <p:cNvSpPr txBox="1"/>
          <p:nvPr/>
        </p:nvSpPr>
        <p:spPr>
          <a:xfrm>
            <a:off x="1344204" y="956343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F97791-E821-440D-AA31-51E9535B898B}"/>
              </a:ext>
            </a:extLst>
          </p:cNvPr>
          <p:cNvCxnSpPr>
            <a:cxnSpLocks/>
          </p:cNvCxnSpPr>
          <p:nvPr/>
        </p:nvCxnSpPr>
        <p:spPr>
          <a:xfrm>
            <a:off x="2010133" y="1157363"/>
            <a:ext cx="26633" cy="47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76CB81-89BE-4F37-9BFE-6AA72DB4DAA9}"/>
              </a:ext>
            </a:extLst>
          </p:cNvPr>
          <p:cNvSpPr txBox="1"/>
          <p:nvPr/>
        </p:nvSpPr>
        <p:spPr>
          <a:xfrm>
            <a:off x="1533235" y="3713017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Pattern: a b c d 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D32A67-9452-4605-BBDB-91C5907D3EF0}"/>
              </a:ext>
            </a:extLst>
          </p:cNvPr>
          <p:cNvSpPr txBox="1"/>
          <p:nvPr/>
        </p:nvSpPr>
        <p:spPr>
          <a:xfrm>
            <a:off x="2183996" y="1409585"/>
            <a:ext cx="38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505CC-5EF2-4E6A-92A2-804B7F865187}"/>
              </a:ext>
            </a:extLst>
          </p:cNvPr>
          <p:cNvSpPr txBox="1"/>
          <p:nvPr/>
        </p:nvSpPr>
        <p:spPr>
          <a:xfrm>
            <a:off x="2826327" y="4236237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DF82CC-573F-4755-91E2-9031C535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85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Naïve Algorithm Example Cont.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25DF87-6C50-4A82-B781-29264EDEC887}"/>
              </a:ext>
            </a:extLst>
          </p:cNvPr>
          <p:cNvSpPr txBox="1"/>
          <p:nvPr/>
        </p:nvSpPr>
        <p:spPr>
          <a:xfrm>
            <a:off x="6844682" y="4021516"/>
            <a:ext cx="21398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r>
              <a:rPr lang="en-US" dirty="0" err="1"/>
              <a:t>i</a:t>
            </a:r>
            <a:r>
              <a:rPr lang="en-US" dirty="0"/>
              <a:t>= 2</a:t>
            </a:r>
          </a:p>
          <a:p>
            <a:r>
              <a:rPr lang="en-US" dirty="0"/>
              <a:t>value =b</a:t>
            </a:r>
          </a:p>
          <a:p>
            <a:endParaRPr lang="en-US" dirty="0"/>
          </a:p>
          <a:p>
            <a:r>
              <a:rPr lang="en-US" dirty="0"/>
              <a:t>Index j = 1</a:t>
            </a:r>
          </a:p>
          <a:p>
            <a:r>
              <a:rPr lang="en-US" dirty="0"/>
              <a:t>Pattern value =a</a:t>
            </a:r>
          </a:p>
          <a:p>
            <a:r>
              <a:rPr lang="en-US" dirty="0">
                <a:solidFill>
                  <a:srgbClr val="FF0000"/>
                </a:solidFill>
              </a:rPr>
              <a:t>mismatch</a:t>
            </a:r>
            <a:r>
              <a:rPr lang="en-US" dirty="0"/>
              <a:t> therefore </a:t>
            </a:r>
          </a:p>
          <a:p>
            <a:endParaRPr lang="en-US" dirty="0"/>
          </a:p>
          <a:p>
            <a:r>
              <a:rPr lang="en-US" dirty="0"/>
              <a:t>move </a:t>
            </a:r>
            <a:r>
              <a:rPr lang="en-US" dirty="0" err="1"/>
              <a:t>i</a:t>
            </a:r>
            <a:r>
              <a:rPr lang="en-US" dirty="0"/>
              <a:t> to next index </a:t>
            </a:r>
          </a:p>
          <a:p>
            <a:r>
              <a:rPr lang="en-US" dirty="0"/>
              <a:t>Move j to index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356ADA-B9DB-46B7-B938-0E71793DC058}"/>
              </a:ext>
            </a:extLst>
          </p:cNvPr>
          <p:cNvSpPr txBox="1"/>
          <p:nvPr/>
        </p:nvSpPr>
        <p:spPr>
          <a:xfrm>
            <a:off x="6908865" y="2632691"/>
            <a:ext cx="4444935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Move j and </a:t>
            </a:r>
            <a:r>
              <a:rPr lang="en-US" sz="2000" dirty="0" err="1"/>
              <a:t>i</a:t>
            </a:r>
            <a:r>
              <a:rPr lang="en-US" sz="2000" dirty="0"/>
              <a:t> until there is a mismatch.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case of mismatch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shift j to the starting point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dirty="0"/>
              <a:t> will start from index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5776AC-39C7-4350-9DDB-81D9BCD14C96}"/>
              </a:ext>
            </a:extLst>
          </p:cNvPr>
          <p:cNvSpPr/>
          <p:nvPr/>
        </p:nvSpPr>
        <p:spPr>
          <a:xfrm>
            <a:off x="5264458" y="5008191"/>
            <a:ext cx="514905" cy="483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024C69-0DA1-4F72-BBAF-5A00E06BE6B6}"/>
              </a:ext>
            </a:extLst>
          </p:cNvPr>
          <p:cNvSpPr txBox="1"/>
          <p:nvPr/>
        </p:nvSpPr>
        <p:spPr>
          <a:xfrm>
            <a:off x="9337524" y="5964653"/>
            <a:ext cx="268522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Guess what will be the index for </a:t>
            </a:r>
            <a:r>
              <a:rPr lang="en-US" sz="1400" dirty="0" err="1">
                <a:solidFill>
                  <a:schemeClr val="bg1"/>
                </a:solidFill>
              </a:rPr>
              <a:t>i</a:t>
            </a:r>
            <a:r>
              <a:rPr lang="en-US" sz="14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8150C6-1C3A-422A-A2D8-04232629AC8C}"/>
              </a:ext>
            </a:extLst>
          </p:cNvPr>
          <p:cNvSpPr txBox="1"/>
          <p:nvPr/>
        </p:nvSpPr>
        <p:spPr>
          <a:xfrm>
            <a:off x="9337524" y="6297348"/>
            <a:ext cx="268522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In other words reset index I and j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BB60F4C0-F5C2-4336-B3E3-2FA9E05FABFF}"/>
              </a:ext>
            </a:extLst>
          </p:cNvPr>
          <p:cNvSpPr/>
          <p:nvPr/>
        </p:nvSpPr>
        <p:spPr>
          <a:xfrm>
            <a:off x="8893343" y="6035673"/>
            <a:ext cx="301841" cy="5611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4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2E5F9-C7EC-425C-AB92-75EBFB0797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18372987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8395757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71792273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0078255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67551812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811038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1999444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9606079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142399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066462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8542882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56655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1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E4074A-2820-45CF-866B-D72F4E706D79}"/>
              </a:ext>
            </a:extLst>
          </p:cNvPr>
          <p:cNvSpPr txBox="1"/>
          <p:nvPr/>
        </p:nvSpPr>
        <p:spPr>
          <a:xfrm>
            <a:off x="2231970" y="956343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F97791-E821-440D-AA31-51E9535B898B}"/>
              </a:ext>
            </a:extLst>
          </p:cNvPr>
          <p:cNvCxnSpPr>
            <a:cxnSpLocks/>
          </p:cNvCxnSpPr>
          <p:nvPr/>
        </p:nvCxnSpPr>
        <p:spPr>
          <a:xfrm>
            <a:off x="2897899" y="1157363"/>
            <a:ext cx="26633" cy="47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76CB81-89BE-4F37-9BFE-6AA72DB4DAA9}"/>
              </a:ext>
            </a:extLst>
          </p:cNvPr>
          <p:cNvSpPr txBox="1"/>
          <p:nvPr/>
        </p:nvSpPr>
        <p:spPr>
          <a:xfrm>
            <a:off x="1533235" y="3713017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Pattern: a b c d 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D32A67-9452-4605-BBDB-91C5907D3EF0}"/>
              </a:ext>
            </a:extLst>
          </p:cNvPr>
          <p:cNvSpPr txBox="1"/>
          <p:nvPr/>
        </p:nvSpPr>
        <p:spPr>
          <a:xfrm>
            <a:off x="3071762" y="1409585"/>
            <a:ext cx="38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505CC-5EF2-4E6A-92A2-804B7F865187}"/>
              </a:ext>
            </a:extLst>
          </p:cNvPr>
          <p:cNvSpPr txBox="1"/>
          <p:nvPr/>
        </p:nvSpPr>
        <p:spPr>
          <a:xfrm>
            <a:off x="2826327" y="4236237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DF82CC-573F-4755-91E2-9031C535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85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Naïve Algorithm Example Cont.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25DF87-6C50-4A82-B781-29264EDEC887}"/>
              </a:ext>
            </a:extLst>
          </p:cNvPr>
          <p:cNvSpPr txBox="1"/>
          <p:nvPr/>
        </p:nvSpPr>
        <p:spPr>
          <a:xfrm>
            <a:off x="6844682" y="4021516"/>
            <a:ext cx="21398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r>
              <a:rPr lang="en-US" dirty="0" err="1"/>
              <a:t>i</a:t>
            </a:r>
            <a:r>
              <a:rPr lang="en-US" dirty="0"/>
              <a:t> = 3</a:t>
            </a:r>
          </a:p>
          <a:p>
            <a:r>
              <a:rPr lang="en-US" dirty="0"/>
              <a:t>value = c</a:t>
            </a:r>
          </a:p>
          <a:p>
            <a:endParaRPr lang="en-US" dirty="0"/>
          </a:p>
          <a:p>
            <a:r>
              <a:rPr lang="en-US" dirty="0"/>
              <a:t>Index j = 1</a:t>
            </a:r>
          </a:p>
          <a:p>
            <a:r>
              <a:rPr lang="en-US" dirty="0"/>
              <a:t>Pattern value =a</a:t>
            </a:r>
          </a:p>
          <a:p>
            <a:r>
              <a:rPr lang="en-US" dirty="0">
                <a:solidFill>
                  <a:srgbClr val="FF0000"/>
                </a:solidFill>
              </a:rPr>
              <a:t>mismatch</a:t>
            </a:r>
            <a:r>
              <a:rPr lang="en-US" dirty="0"/>
              <a:t> therefore </a:t>
            </a:r>
          </a:p>
          <a:p>
            <a:endParaRPr lang="en-US" dirty="0"/>
          </a:p>
          <a:p>
            <a:r>
              <a:rPr lang="en-US" dirty="0"/>
              <a:t>move </a:t>
            </a:r>
            <a:r>
              <a:rPr lang="en-US" dirty="0" err="1"/>
              <a:t>i</a:t>
            </a:r>
            <a:r>
              <a:rPr lang="en-US" dirty="0"/>
              <a:t> to next index </a:t>
            </a:r>
          </a:p>
          <a:p>
            <a:r>
              <a:rPr lang="en-US" dirty="0"/>
              <a:t>Move j to index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356ADA-B9DB-46B7-B938-0E71793DC058}"/>
              </a:ext>
            </a:extLst>
          </p:cNvPr>
          <p:cNvSpPr txBox="1"/>
          <p:nvPr/>
        </p:nvSpPr>
        <p:spPr>
          <a:xfrm>
            <a:off x="6908865" y="2632691"/>
            <a:ext cx="4444935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Move j and </a:t>
            </a:r>
            <a:r>
              <a:rPr lang="en-US" sz="2000" dirty="0" err="1"/>
              <a:t>i</a:t>
            </a:r>
            <a:r>
              <a:rPr lang="en-US" sz="2000" dirty="0"/>
              <a:t> until there is a mismatch.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case of mismatch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shift j to the starting point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dirty="0"/>
              <a:t> will start from index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5776AC-39C7-4350-9DDB-81D9BCD14C96}"/>
              </a:ext>
            </a:extLst>
          </p:cNvPr>
          <p:cNvSpPr/>
          <p:nvPr/>
        </p:nvSpPr>
        <p:spPr>
          <a:xfrm>
            <a:off x="5264458" y="5008191"/>
            <a:ext cx="514905" cy="483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024C69-0DA1-4F72-BBAF-5A00E06BE6B6}"/>
              </a:ext>
            </a:extLst>
          </p:cNvPr>
          <p:cNvSpPr txBox="1"/>
          <p:nvPr/>
        </p:nvSpPr>
        <p:spPr>
          <a:xfrm>
            <a:off x="9337524" y="5964653"/>
            <a:ext cx="268522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Guess what will be the index for </a:t>
            </a:r>
            <a:r>
              <a:rPr lang="en-US" sz="1400" dirty="0" err="1">
                <a:solidFill>
                  <a:schemeClr val="bg1"/>
                </a:solidFill>
              </a:rPr>
              <a:t>i</a:t>
            </a:r>
            <a:r>
              <a:rPr lang="en-US" sz="14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8150C6-1C3A-422A-A2D8-04232629AC8C}"/>
              </a:ext>
            </a:extLst>
          </p:cNvPr>
          <p:cNvSpPr txBox="1"/>
          <p:nvPr/>
        </p:nvSpPr>
        <p:spPr>
          <a:xfrm>
            <a:off x="9337524" y="6297348"/>
            <a:ext cx="268522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In other words reset index I and j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BB60F4C0-F5C2-4336-B3E3-2FA9E05FABFF}"/>
              </a:ext>
            </a:extLst>
          </p:cNvPr>
          <p:cNvSpPr/>
          <p:nvPr/>
        </p:nvSpPr>
        <p:spPr>
          <a:xfrm>
            <a:off x="8893343" y="6035673"/>
            <a:ext cx="301841" cy="5611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931B25-AA51-4F38-B2AC-4E63C2D8E288}"/>
              </a:ext>
            </a:extLst>
          </p:cNvPr>
          <p:cNvSpPr txBox="1"/>
          <p:nvPr/>
        </p:nvSpPr>
        <p:spPr>
          <a:xfrm>
            <a:off x="588716" y="6266570"/>
            <a:ext cx="405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complete the rest of the iterations</a:t>
            </a:r>
          </a:p>
        </p:txBody>
      </p:sp>
    </p:spTree>
    <p:extLst>
      <p:ext uri="{BB962C8B-B14F-4D97-AF65-F5344CB8AC3E}">
        <p14:creationId xmlns:p14="http://schemas.microsoft.com/office/powerpoint/2010/main" val="535602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2E5F9-C7EC-425C-AB92-75EBFB0797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18372987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8395757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71792273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0078255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67551812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811038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1999444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9606079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142399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066462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8542882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56655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15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276CB81-89BE-4F37-9BFE-6AA72DB4DAA9}"/>
              </a:ext>
            </a:extLst>
          </p:cNvPr>
          <p:cNvSpPr txBox="1"/>
          <p:nvPr/>
        </p:nvSpPr>
        <p:spPr>
          <a:xfrm>
            <a:off x="1533235" y="3713017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Pattern: a b c d 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505CC-5EF2-4E6A-92A2-804B7F865187}"/>
              </a:ext>
            </a:extLst>
          </p:cNvPr>
          <p:cNvSpPr txBox="1"/>
          <p:nvPr/>
        </p:nvSpPr>
        <p:spPr>
          <a:xfrm>
            <a:off x="2826327" y="4236237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DF82CC-573F-4755-91E2-9031C535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85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Naïve Algorithm Example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17BD6B6C-FD70-4FDF-9E1F-CB8818E62C33}"/>
              </a:ext>
            </a:extLst>
          </p:cNvPr>
          <p:cNvSpPr/>
          <p:nvPr/>
        </p:nvSpPr>
        <p:spPr>
          <a:xfrm rot="16200000">
            <a:off x="8979802" y="930908"/>
            <a:ext cx="363911" cy="37463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56255D-F6DC-4EA1-AEC6-54C8043FCBD3}"/>
              </a:ext>
            </a:extLst>
          </p:cNvPr>
          <p:cNvSpPr txBox="1"/>
          <p:nvPr/>
        </p:nvSpPr>
        <p:spPr>
          <a:xfrm>
            <a:off x="6904039" y="4097507"/>
            <a:ext cx="4444935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Move j and </a:t>
            </a:r>
            <a:r>
              <a:rPr lang="en-US" sz="2000" dirty="0" err="1"/>
              <a:t>i</a:t>
            </a:r>
            <a:r>
              <a:rPr lang="en-US" sz="2000" dirty="0"/>
              <a:t> until there is a mismatch.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case of mismatch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shift j to the starting point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dirty="0"/>
              <a:t> will start from index 2</a:t>
            </a:r>
          </a:p>
        </p:txBody>
      </p:sp>
    </p:spTree>
    <p:extLst>
      <p:ext uri="{BB962C8B-B14F-4D97-AF65-F5344CB8AC3E}">
        <p14:creationId xmlns:p14="http://schemas.microsoft.com/office/powerpoint/2010/main" val="3898673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36BF9-1655-4A49-9E37-C33351BEB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naive string-matcher is inefficient because it entirely ignores information gained about the text for one value of T when it considers other values of s.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D16295-BD2F-4FDD-8F70-CDD15BBD7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10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Naïve Algorithm</a:t>
            </a:r>
          </a:p>
        </p:txBody>
      </p:sp>
    </p:spTree>
    <p:extLst>
      <p:ext uri="{BB962C8B-B14F-4D97-AF65-F5344CB8AC3E}">
        <p14:creationId xmlns:p14="http://schemas.microsoft.com/office/powerpoint/2010/main" val="187486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F295C-41A0-48BA-BB60-E1F5074D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8307"/>
            <a:ext cx="10515600" cy="3078656"/>
          </a:xfrm>
        </p:spPr>
        <p:txBody>
          <a:bodyPr/>
          <a:lstStyle/>
          <a:p>
            <a:r>
              <a:rPr lang="en-US" dirty="0"/>
              <a:t>What will be the time complexity of Naïve Algorithm?</a:t>
            </a:r>
          </a:p>
          <a:p>
            <a:r>
              <a:rPr lang="en-US" dirty="0"/>
              <a:t>What will be the pseudo code for this?</a:t>
            </a:r>
          </a:p>
          <a:p>
            <a:endParaRPr lang="en-US" dirty="0"/>
          </a:p>
        </p:txBody>
      </p:sp>
      <p:pic>
        <p:nvPicPr>
          <p:cNvPr id="1026" name="Picture 2" descr="Owl Question Clipart">
            <a:extLst>
              <a:ext uri="{FF2B5EF4-FFF2-40B4-BE49-F238E27FC236}">
                <a16:creationId xmlns:a16="http://schemas.microsoft.com/office/drawing/2014/main" id="{30928C65-4609-480D-BEA7-739EC9E04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6432">
            <a:off x="6569523" y="305216"/>
            <a:ext cx="34385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208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035E-EFC2-4434-BA4E-6E37AA75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4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648A6-B6C0-4E31-9F7B-9C4EE48DE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This algorithm was conceived by </a:t>
            </a:r>
            <a:r>
              <a:rPr lang="en-US" sz="2400" dirty="0">
                <a:solidFill>
                  <a:srgbClr val="FF0000"/>
                </a:solidFill>
              </a:rPr>
              <a:t>Donald Knuth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Vaughan Pratt </a:t>
            </a:r>
            <a:r>
              <a:rPr lang="en-US" sz="2400" dirty="0"/>
              <a:t>and independently by </a:t>
            </a:r>
            <a:r>
              <a:rPr lang="en-US" sz="2400" dirty="0">
                <a:solidFill>
                  <a:srgbClr val="FF0000"/>
                </a:solidFill>
              </a:rPr>
              <a:t>James H. Morris </a:t>
            </a:r>
            <a:r>
              <a:rPr lang="en-US" sz="2400" dirty="0"/>
              <a:t>in 1977.</a:t>
            </a:r>
          </a:p>
          <a:p>
            <a:pPr algn="just"/>
            <a:r>
              <a:rPr lang="en-US" sz="2400" dirty="0"/>
              <a:t>Knuth, Morris and Pratt discovered first </a:t>
            </a:r>
            <a:r>
              <a:rPr lang="en-US" sz="2400" dirty="0">
                <a:solidFill>
                  <a:srgbClr val="FF0000"/>
                </a:solidFill>
              </a:rPr>
              <a:t>linear time </a:t>
            </a:r>
            <a:r>
              <a:rPr lang="en-US" sz="2400" dirty="0"/>
              <a:t>string-matching algorithm by analysis of the </a:t>
            </a:r>
            <a:r>
              <a:rPr lang="en-US" sz="2400" dirty="0">
                <a:solidFill>
                  <a:srgbClr val="FF0000"/>
                </a:solidFill>
              </a:rPr>
              <a:t>naïve algorithm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It keeps the information that naive approach wasted information gathered during the scan of the text. </a:t>
            </a:r>
          </a:p>
          <a:p>
            <a:pPr algn="just"/>
            <a:r>
              <a:rPr lang="en-US" sz="2400" dirty="0"/>
              <a:t>By </a:t>
            </a:r>
            <a:r>
              <a:rPr lang="en-US" sz="2400" dirty="0">
                <a:solidFill>
                  <a:srgbClr val="FF0000"/>
                </a:solidFill>
              </a:rPr>
              <a:t>avoiding</a:t>
            </a:r>
            <a:r>
              <a:rPr lang="en-US" sz="2400" dirty="0"/>
              <a:t> this waste of information, it achieves a running time of O(n).</a:t>
            </a:r>
          </a:p>
          <a:p>
            <a:pPr algn="just"/>
            <a:r>
              <a:rPr lang="en-US" sz="2400" dirty="0"/>
              <a:t>The implementation of Knuth-Morris-Pratt algorithm is efficient because it </a:t>
            </a:r>
            <a:r>
              <a:rPr lang="en-US" sz="2400" dirty="0">
                <a:solidFill>
                  <a:srgbClr val="FF0000"/>
                </a:solidFill>
              </a:rPr>
              <a:t>minimizes</a:t>
            </a:r>
            <a:r>
              <a:rPr lang="en-US" sz="2400" dirty="0"/>
              <a:t> the </a:t>
            </a:r>
            <a:r>
              <a:rPr lang="en-US" sz="2400" dirty="0">
                <a:solidFill>
                  <a:srgbClr val="FF0000"/>
                </a:solidFill>
              </a:rPr>
              <a:t>total number of comparisons </a:t>
            </a:r>
            <a:r>
              <a:rPr lang="en-US" sz="2400" dirty="0"/>
              <a:t>of the pattern against the input string.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76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C3347-4AD7-405E-9067-9E411A264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Compares from left to right. </a:t>
            </a:r>
          </a:p>
          <a:p>
            <a:r>
              <a:rPr lang="en-US" sz="2400" dirty="0"/>
              <a:t>Shifts more than one position. </a:t>
            </a:r>
          </a:p>
          <a:p>
            <a:r>
              <a:rPr lang="en-US" sz="2400" dirty="0"/>
              <a:t>Preprocessing approach of Pattern to avoid trivial comparisons. </a:t>
            </a:r>
          </a:p>
          <a:p>
            <a:r>
              <a:rPr lang="en-US" sz="2400" dirty="0"/>
              <a:t>Avoids recomputing matches.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CEB8D9B-3D4B-479F-812D-46C09321F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4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5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595024"/>
              </p:ext>
            </p:extLst>
          </p:nvPr>
        </p:nvGraphicFramePr>
        <p:xfrm>
          <a:off x="838200" y="1921164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471732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1052945" y="1473081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E9C5EC-DEA7-4D70-AE24-A4134A9BCB7C}"/>
              </a:ext>
            </a:extLst>
          </p:cNvPr>
          <p:cNvSpPr txBox="1"/>
          <p:nvPr/>
        </p:nvSpPr>
        <p:spPr>
          <a:xfrm>
            <a:off x="720436" y="3744628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J=0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51E004-3BA9-4923-8ADA-456C795028D6}"/>
              </a:ext>
            </a:extLst>
          </p:cNvPr>
          <p:cNvSpPr txBox="1"/>
          <p:nvPr/>
        </p:nvSpPr>
        <p:spPr>
          <a:xfrm>
            <a:off x="7016137" y="2834974"/>
            <a:ext cx="4907573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Compare </a:t>
            </a:r>
            <a:r>
              <a:rPr lang="en-US" sz="2000" dirty="0" err="1"/>
              <a:t>i</a:t>
            </a:r>
            <a:r>
              <a:rPr lang="en-US" sz="2000" dirty="0"/>
              <a:t> with j+1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match then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Move </a:t>
            </a:r>
            <a:r>
              <a:rPr lang="en-US" sz="2000" dirty="0" err="1"/>
              <a:t>i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Move j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Repeat 1-4 steps until mismatch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Move j to index below alphabet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Go to step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Repeat until mismatch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Move j to index below alphabet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If j reached zero and cant go back, move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9EFC9BF-7B08-4DCA-9A52-CC3AD0E7D654}"/>
              </a:ext>
            </a:extLst>
          </p:cNvPr>
          <p:cNvCxnSpPr/>
          <p:nvPr/>
        </p:nvCxnSpPr>
        <p:spPr>
          <a:xfrm>
            <a:off x="1686757" y="5237825"/>
            <a:ext cx="488272" cy="905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5FA0C7D-824B-44A8-B471-47D50316B2CA}"/>
              </a:ext>
            </a:extLst>
          </p:cNvPr>
          <p:cNvSpPr txBox="1"/>
          <p:nvPr/>
        </p:nvSpPr>
        <p:spPr>
          <a:xfrm>
            <a:off x="989043" y="6150439"/>
            <a:ext cx="4519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Zero index not assigned to anyone before and </a:t>
            </a:r>
          </a:p>
          <a:p>
            <a:r>
              <a:rPr lang="en-US" dirty="0"/>
              <a:t>a or b did not appear on any previous index.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F169A2F-A7F7-4179-A06F-B3A3D829D185}"/>
              </a:ext>
            </a:extLst>
          </p:cNvPr>
          <p:cNvCxnSpPr>
            <a:cxnSpLocks/>
          </p:cNvCxnSpPr>
          <p:nvPr/>
        </p:nvCxnSpPr>
        <p:spPr>
          <a:xfrm>
            <a:off x="897431" y="4047433"/>
            <a:ext cx="0" cy="30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D8E607-DEDC-4C97-A9D3-B1D07226F40E}"/>
              </a:ext>
            </a:extLst>
          </p:cNvPr>
          <p:cNvSpPr txBox="1"/>
          <p:nvPr/>
        </p:nvSpPr>
        <p:spPr>
          <a:xfrm>
            <a:off x="-44722" y="2288432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</p:spTree>
    <p:extLst>
      <p:ext uri="{BB962C8B-B14F-4D97-AF65-F5344CB8AC3E}">
        <p14:creationId xmlns:p14="http://schemas.microsoft.com/office/powerpoint/2010/main" val="53550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E8686-F591-4024-B147-3058521B8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F11AE-FCF1-4AD0-9433-B851A5355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17"/>
            <a:ext cx="10515600" cy="4871946"/>
          </a:xfrm>
        </p:spPr>
        <p:txBody>
          <a:bodyPr/>
          <a:lstStyle/>
          <a:p>
            <a:r>
              <a:rPr lang="en-US" dirty="0"/>
              <a:t>Naïve Algorithm</a:t>
            </a:r>
          </a:p>
          <a:p>
            <a:r>
              <a:rPr lang="en-GB" dirty="0"/>
              <a:t>Knuth Morris Pratt (KMP) Algorithm</a:t>
            </a:r>
          </a:p>
          <a:p>
            <a:r>
              <a:rPr lang="en-US" dirty="0"/>
              <a:t>Robin Karp algorithm</a:t>
            </a:r>
          </a:p>
          <a:p>
            <a:r>
              <a:rPr lang="en-US" dirty="0"/>
              <a:t>Finite Automata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57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21164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/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1052945" y="1473081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E9C5EC-DEA7-4D70-AE24-A4134A9BCB7C}"/>
              </a:ext>
            </a:extLst>
          </p:cNvPr>
          <p:cNvSpPr txBox="1"/>
          <p:nvPr/>
        </p:nvSpPr>
        <p:spPr>
          <a:xfrm>
            <a:off x="720436" y="3744628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J=0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F169A2F-A7F7-4179-A06F-B3A3D829D185}"/>
              </a:ext>
            </a:extLst>
          </p:cNvPr>
          <p:cNvCxnSpPr>
            <a:cxnSpLocks/>
          </p:cNvCxnSpPr>
          <p:nvPr/>
        </p:nvCxnSpPr>
        <p:spPr>
          <a:xfrm>
            <a:off x="897431" y="4047433"/>
            <a:ext cx="0" cy="30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2288432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6" y="3329126"/>
            <a:ext cx="43497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</a:t>
            </a:r>
          </a:p>
          <a:p>
            <a:r>
              <a:rPr lang="en-US" dirty="0"/>
              <a:t>J=0</a:t>
            </a:r>
          </a:p>
          <a:p>
            <a:r>
              <a:rPr lang="en-US" dirty="0">
                <a:solidFill>
                  <a:srgbClr val="FF0000"/>
                </a:solidFill>
              </a:rPr>
              <a:t>1-</a:t>
            </a:r>
            <a:r>
              <a:rPr lang="en-US" dirty="0"/>
              <a:t> 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=0,      value = a </a:t>
            </a:r>
          </a:p>
          <a:p>
            <a:r>
              <a:rPr lang="en-US" dirty="0"/>
              <a:t>	j+1=1 , value = a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Move j; </a:t>
            </a:r>
            <a:r>
              <a:rPr lang="en-US" dirty="0"/>
              <a:t>(j will move to index 1 as it was on index 0 and we compared j+1)</a:t>
            </a:r>
          </a:p>
          <a:p>
            <a:r>
              <a:rPr lang="en-US" dirty="0">
                <a:solidFill>
                  <a:srgbClr val="FF0000"/>
                </a:solidFill>
              </a:rPr>
              <a:t>4-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Move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will move to index 2)</a:t>
            </a:r>
          </a:p>
          <a:p>
            <a:endParaRPr lang="en-US" dirty="0"/>
          </a:p>
          <a:p>
            <a:r>
              <a:rPr lang="en-US" dirty="0"/>
              <a:t>Please note:</a:t>
            </a:r>
          </a:p>
          <a:p>
            <a:r>
              <a:rPr lang="en-US" dirty="0"/>
              <a:t>After this step j=1 and </a:t>
            </a:r>
            <a:r>
              <a:rPr lang="en-US" dirty="0" err="1"/>
              <a:t>i</a:t>
            </a:r>
            <a:r>
              <a:rPr lang="en-US" dirty="0"/>
              <a:t>=2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1385454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1073152" y="3520982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39770DBE-C63F-4405-A639-0BF5DBD52372}"/>
              </a:ext>
            </a:extLst>
          </p:cNvPr>
          <p:cNvSpPr/>
          <p:nvPr/>
        </p:nvSpPr>
        <p:spPr>
          <a:xfrm>
            <a:off x="7575236" y="3429000"/>
            <a:ext cx="210481" cy="4613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D9BF6C-8D0C-4DF8-885D-D204B2D9C8CC}"/>
              </a:ext>
            </a:extLst>
          </p:cNvPr>
          <p:cNvSpPr txBox="1"/>
          <p:nvPr/>
        </p:nvSpPr>
        <p:spPr>
          <a:xfrm>
            <a:off x="7835393" y="3474991"/>
            <a:ext cx="1223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state</a:t>
            </a:r>
          </a:p>
        </p:txBody>
      </p:sp>
    </p:spTree>
    <p:extLst>
      <p:ext uri="{BB962C8B-B14F-4D97-AF65-F5344CB8AC3E}">
        <p14:creationId xmlns:p14="http://schemas.microsoft.com/office/powerpoint/2010/main" val="274715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21164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/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1772916" y="1499102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2288432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6" y="3329126"/>
            <a:ext cx="43497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=2</a:t>
            </a:r>
          </a:p>
          <a:p>
            <a:r>
              <a:rPr lang="en-US" dirty="0"/>
              <a:t>j=1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=2,      value = b</a:t>
            </a:r>
          </a:p>
          <a:p>
            <a:r>
              <a:rPr lang="en-US" dirty="0"/>
              <a:t>	j+1=2 , value = b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Move j; </a:t>
            </a:r>
            <a:r>
              <a:rPr lang="en-US" dirty="0"/>
              <a:t>(j will move to index 2 as it was on index 1 and we compared j+1)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Move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will move to index 3)</a:t>
            </a:r>
          </a:p>
          <a:p>
            <a:endParaRPr lang="en-US" dirty="0"/>
          </a:p>
          <a:p>
            <a:r>
              <a:rPr lang="en-US" dirty="0"/>
              <a:t>Please note:</a:t>
            </a:r>
          </a:p>
          <a:p>
            <a:r>
              <a:rPr lang="en-US" dirty="0"/>
              <a:t>After this step j=2 and </a:t>
            </a:r>
            <a:r>
              <a:rPr lang="en-US" dirty="0" err="1"/>
              <a:t>i</a:t>
            </a:r>
            <a:r>
              <a:rPr lang="en-US" dirty="0"/>
              <a:t>=3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1385454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1527496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1273592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2018336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1" y="2885243"/>
            <a:ext cx="435006" cy="399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900324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</p:spTree>
    <p:extLst>
      <p:ext uri="{BB962C8B-B14F-4D97-AF65-F5344CB8AC3E}">
        <p14:creationId xmlns:p14="http://schemas.microsoft.com/office/powerpoint/2010/main" val="479120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21164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/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2483133" y="1499102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2288432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6" y="3329126"/>
            <a:ext cx="43497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=3</a:t>
            </a:r>
          </a:p>
          <a:p>
            <a:r>
              <a:rPr lang="en-US" dirty="0"/>
              <a:t>j=2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=3,      value = a</a:t>
            </a:r>
          </a:p>
          <a:p>
            <a:r>
              <a:rPr lang="en-US" dirty="0"/>
              <a:t>	j+1=3 , value = a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Move j; </a:t>
            </a:r>
            <a:r>
              <a:rPr lang="en-US" dirty="0"/>
              <a:t>(j will move to index 3 as it was on index 2 and we compared j+1)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Move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will move to index 4)</a:t>
            </a:r>
          </a:p>
          <a:p>
            <a:endParaRPr lang="en-US" dirty="0"/>
          </a:p>
          <a:p>
            <a:r>
              <a:rPr lang="en-US" dirty="0"/>
              <a:t>Please note:</a:t>
            </a:r>
          </a:p>
          <a:p>
            <a:r>
              <a:rPr lang="en-US" dirty="0"/>
              <a:t>After this step j=3 and </a:t>
            </a:r>
            <a:r>
              <a:rPr lang="en-US" dirty="0" err="1"/>
              <a:t>i</a:t>
            </a:r>
            <a:r>
              <a:rPr lang="en-US" dirty="0"/>
              <a:t>=4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2592817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2734859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2480955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3225699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1" y="2885243"/>
            <a:ext cx="435006" cy="399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900324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</p:spTree>
    <p:extLst>
      <p:ext uri="{BB962C8B-B14F-4D97-AF65-F5344CB8AC3E}">
        <p14:creationId xmlns:p14="http://schemas.microsoft.com/office/powerpoint/2010/main" val="242215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21164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/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3157839" y="1499102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2288432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6" y="3329126"/>
            <a:ext cx="43497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=4</a:t>
            </a:r>
          </a:p>
          <a:p>
            <a:r>
              <a:rPr lang="en-US" dirty="0"/>
              <a:t>j=3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=4,      value = b</a:t>
            </a:r>
          </a:p>
          <a:p>
            <a:r>
              <a:rPr lang="en-US" dirty="0"/>
              <a:t>	j+1=4 , value = b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Move j; </a:t>
            </a:r>
            <a:r>
              <a:rPr lang="en-US" dirty="0"/>
              <a:t>(j will move to index 4 as it was on index 3 and we compared j+1)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Move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will move to index 5)</a:t>
            </a:r>
          </a:p>
          <a:p>
            <a:endParaRPr lang="en-US" dirty="0"/>
          </a:p>
          <a:p>
            <a:r>
              <a:rPr lang="en-US" dirty="0"/>
              <a:t>Please note:</a:t>
            </a:r>
          </a:p>
          <a:p>
            <a:r>
              <a:rPr lang="en-US" dirty="0"/>
              <a:t>After this step j=4 and </a:t>
            </a:r>
            <a:r>
              <a:rPr lang="en-US" dirty="0" err="1"/>
              <a:t>i</a:t>
            </a:r>
            <a:r>
              <a:rPr lang="en-US" dirty="0"/>
              <a:t>=5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3578236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3720278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3466374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4211118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1" y="2885243"/>
            <a:ext cx="435006" cy="399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900324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</p:spTree>
    <p:extLst>
      <p:ext uri="{BB962C8B-B14F-4D97-AF65-F5344CB8AC3E}">
        <p14:creationId xmlns:p14="http://schemas.microsoft.com/office/powerpoint/2010/main" val="3317048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739015"/>
              </p:ext>
            </p:extLst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216786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3876936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6" y="2920756"/>
            <a:ext cx="43497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=5</a:t>
            </a:r>
          </a:p>
          <a:p>
            <a:r>
              <a:rPr lang="en-US" dirty="0"/>
              <a:t>j=4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=5,      value = c</a:t>
            </a:r>
          </a:p>
          <a:p>
            <a:r>
              <a:rPr lang="en-US" dirty="0"/>
              <a:t>	j+1=5 , value = d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2- If match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3- Move j; (j will move to index 4 as it was on index 3 and we compared j+1)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4- Move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;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will move to index 5)</a:t>
            </a:r>
          </a:p>
          <a:p>
            <a:r>
              <a:rPr lang="en-US" dirty="0">
                <a:solidFill>
                  <a:srgbClr val="FF0000"/>
                </a:solidFill>
              </a:rPr>
              <a:t>5-</a:t>
            </a:r>
            <a:r>
              <a:rPr lang="en-US" dirty="0"/>
              <a:t> Mismatch</a:t>
            </a:r>
          </a:p>
          <a:p>
            <a:r>
              <a:rPr lang="en-US" dirty="0">
                <a:solidFill>
                  <a:srgbClr val="FF0000"/>
                </a:solidFill>
              </a:rPr>
              <a:t>6- </a:t>
            </a:r>
            <a:r>
              <a:rPr lang="en-US" dirty="0"/>
              <a:t>Move j to index below alphabet </a:t>
            </a:r>
          </a:p>
          <a:p>
            <a:r>
              <a:rPr lang="en-US" dirty="0"/>
              <a:t>(here check index below letter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its index </a:t>
            </a:r>
            <a:r>
              <a:rPr lang="en-US" dirty="0">
                <a:solidFill>
                  <a:srgbClr val="FF0000"/>
                </a:solidFill>
              </a:rPr>
              <a:t>2</a:t>
            </a:r>
          </a:p>
          <a:p>
            <a:r>
              <a:rPr lang="en-US" dirty="0">
                <a:solidFill>
                  <a:srgbClr val="FF0000"/>
                </a:solidFill>
              </a:rPr>
              <a:t>7-</a:t>
            </a:r>
            <a:r>
              <a:rPr lang="en-US" dirty="0"/>
              <a:t> go to step 1 and compare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4616925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4758967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4505063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5249807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1" y="2441358"/>
            <a:ext cx="435006" cy="399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751E194D-DFC2-43FE-BD67-49313CD3BF88}"/>
              </a:ext>
            </a:extLst>
          </p:cNvPr>
          <p:cNvCxnSpPr>
            <a:cxnSpLocks/>
          </p:cNvCxnSpPr>
          <p:nvPr/>
        </p:nvCxnSpPr>
        <p:spPr>
          <a:xfrm rot="10800000">
            <a:off x="2627791" y="5548547"/>
            <a:ext cx="2157275" cy="1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3289AE-F0D9-4220-AECA-F4EA4DB4021E}"/>
              </a:ext>
            </a:extLst>
          </p:cNvPr>
          <p:cNvCxnSpPr/>
          <p:nvPr/>
        </p:nvCxnSpPr>
        <p:spPr>
          <a:xfrm>
            <a:off x="4785068" y="5384919"/>
            <a:ext cx="0" cy="163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704BCD-0A19-4859-96F7-07C5900301EB}"/>
              </a:ext>
            </a:extLst>
          </p:cNvPr>
          <p:cNvSpPr txBox="1"/>
          <p:nvPr/>
        </p:nvSpPr>
        <p:spPr>
          <a:xfrm>
            <a:off x="1464815" y="5738704"/>
            <a:ext cx="2190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 will move to index 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2653273-61DB-4690-9E95-4E06BF0DD9C6}"/>
              </a:ext>
            </a:extLst>
          </p:cNvPr>
          <p:cNvCxnSpPr/>
          <p:nvPr/>
        </p:nvCxnSpPr>
        <p:spPr>
          <a:xfrm flipV="1">
            <a:off x="2636668" y="5384919"/>
            <a:ext cx="0" cy="163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BA1C5CA-C8A3-44F4-8F19-558569A029E5}"/>
              </a:ext>
            </a:extLst>
          </p:cNvPr>
          <p:cNvSpPr/>
          <p:nvPr/>
        </p:nvSpPr>
        <p:spPr>
          <a:xfrm>
            <a:off x="5644721" y="6492874"/>
            <a:ext cx="602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j=2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=5, </a:t>
            </a:r>
            <a:r>
              <a:rPr lang="en-US" dirty="0"/>
              <a:t>we did not increment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40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282850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3876936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=5</a:t>
            </a:r>
          </a:p>
          <a:p>
            <a:r>
              <a:rPr lang="en-US" dirty="0"/>
              <a:t>j=2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=5,      value = c</a:t>
            </a:r>
          </a:p>
          <a:p>
            <a:r>
              <a:rPr lang="en-US" dirty="0"/>
              <a:t>	j+1=3 , value = a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2- If match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3- Move j; (j will move to index 4 as it was on index 3 and we compared j+1)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4- Move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;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will move to index 5)</a:t>
            </a:r>
          </a:p>
          <a:p>
            <a:r>
              <a:rPr lang="en-US" dirty="0">
                <a:solidFill>
                  <a:srgbClr val="FF0000"/>
                </a:solidFill>
              </a:rPr>
              <a:t>5-</a:t>
            </a:r>
            <a:r>
              <a:rPr lang="en-US" dirty="0"/>
              <a:t> Mismatch (again)</a:t>
            </a:r>
          </a:p>
          <a:p>
            <a:r>
              <a:rPr lang="en-US" dirty="0">
                <a:solidFill>
                  <a:srgbClr val="FF0000"/>
                </a:solidFill>
              </a:rPr>
              <a:t>6- </a:t>
            </a:r>
            <a:r>
              <a:rPr lang="en-US" dirty="0"/>
              <a:t>Move j to index below alphabet </a:t>
            </a:r>
          </a:p>
          <a:p>
            <a:r>
              <a:rPr lang="en-US" dirty="0"/>
              <a:t>(here index below letter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7-</a:t>
            </a:r>
            <a:r>
              <a:rPr lang="en-US" dirty="0"/>
              <a:t> go to step 1 and compare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2486277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2628319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2374415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3119159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1" y="2441358"/>
            <a:ext cx="435006" cy="399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A1C5CA-C8A3-44F4-8F19-558569A029E5}"/>
              </a:ext>
            </a:extLst>
          </p:cNvPr>
          <p:cNvSpPr/>
          <p:nvPr/>
        </p:nvSpPr>
        <p:spPr>
          <a:xfrm>
            <a:off x="6096000" y="6487887"/>
            <a:ext cx="3904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j=0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=5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448ACBA4-637D-4484-A6A7-D4EF89FAC402}"/>
              </a:ext>
            </a:extLst>
          </p:cNvPr>
          <p:cNvCxnSpPr>
            <a:endCxn id="20" idx="2"/>
          </p:cNvCxnSpPr>
          <p:nvPr/>
        </p:nvCxnSpPr>
        <p:spPr>
          <a:xfrm rot="10800000">
            <a:off x="908699" y="4648375"/>
            <a:ext cx="1745717" cy="81139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821C58-E6B3-4F3F-96E4-0EC59A96BC60}"/>
              </a:ext>
            </a:extLst>
          </p:cNvPr>
          <p:cNvCxnSpPr/>
          <p:nvPr/>
        </p:nvCxnSpPr>
        <p:spPr>
          <a:xfrm>
            <a:off x="2628319" y="5384919"/>
            <a:ext cx="0" cy="74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C134863-0B6D-4FDC-9968-5AFFCDD3F965}"/>
              </a:ext>
            </a:extLst>
          </p:cNvPr>
          <p:cNvSpPr txBox="1"/>
          <p:nvPr/>
        </p:nvSpPr>
        <p:spPr>
          <a:xfrm>
            <a:off x="719277" y="5523293"/>
            <a:ext cx="2190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 will move to index 0</a:t>
            </a:r>
          </a:p>
        </p:txBody>
      </p:sp>
    </p:spTree>
    <p:extLst>
      <p:ext uri="{BB962C8B-B14F-4D97-AF65-F5344CB8AC3E}">
        <p14:creationId xmlns:p14="http://schemas.microsoft.com/office/powerpoint/2010/main" val="370775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110944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3876936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707685"/>
            <a:ext cx="48855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=5,  j=0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=5,      value = c</a:t>
            </a:r>
          </a:p>
          <a:p>
            <a:r>
              <a:rPr lang="en-US" dirty="0"/>
              <a:t>	j+1=1 , value = a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2- If match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3- Move j; (j will move to index 4 as it was on index 3 and we compared j+1)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4- Move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; 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will move to index 5)</a:t>
            </a:r>
          </a:p>
          <a:p>
            <a:r>
              <a:rPr lang="en-US" dirty="0">
                <a:solidFill>
                  <a:srgbClr val="FF0000"/>
                </a:solidFill>
              </a:rPr>
              <a:t>5-</a:t>
            </a:r>
            <a:r>
              <a:rPr lang="en-US" dirty="0"/>
              <a:t> Mismatch (again)</a:t>
            </a:r>
          </a:p>
          <a:p>
            <a:r>
              <a:rPr lang="en-US" dirty="0">
                <a:solidFill>
                  <a:srgbClr val="FF0000"/>
                </a:solidFill>
              </a:rPr>
              <a:t>6- </a:t>
            </a:r>
            <a:r>
              <a:rPr lang="en-US" dirty="0"/>
              <a:t>Move j to index below alphabet </a:t>
            </a:r>
          </a:p>
          <a:p>
            <a:r>
              <a:rPr lang="en-US" dirty="0"/>
              <a:t>(here index below letter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its index </a:t>
            </a:r>
            <a:r>
              <a:rPr lang="en-US" dirty="0">
                <a:solidFill>
                  <a:srgbClr val="FF0000"/>
                </a:solidFill>
              </a:rPr>
              <a:t>0 </a:t>
            </a:r>
            <a:r>
              <a:rPr lang="en-US" dirty="0"/>
              <a:t>and</a:t>
            </a:r>
            <a:r>
              <a:rPr lang="en-US" dirty="0">
                <a:solidFill>
                  <a:srgbClr val="FF0000"/>
                </a:solidFill>
              </a:rPr>
              <a:t> j is already on 0 index. We can go beyond)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7- go to step 1 and compare</a:t>
            </a:r>
          </a:p>
          <a:p>
            <a:r>
              <a:rPr lang="en-US" dirty="0">
                <a:solidFill>
                  <a:srgbClr val="FF0000"/>
                </a:solidFill>
              </a:rPr>
              <a:t>8-Increment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  <a:p>
            <a:r>
              <a:rPr lang="en-US" dirty="0"/>
              <a:t>9- go to step 1 and compare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728496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870538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616634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1361378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1" y="2370334"/>
            <a:ext cx="435006" cy="399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385415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A1C5CA-C8A3-44F4-8F19-558569A029E5}"/>
              </a:ext>
            </a:extLst>
          </p:cNvPr>
          <p:cNvSpPr/>
          <p:nvPr/>
        </p:nvSpPr>
        <p:spPr>
          <a:xfrm>
            <a:off x="377457" y="6458336"/>
            <a:ext cx="5538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j=0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=6, </a:t>
            </a:r>
            <a:r>
              <a:rPr lang="en-US" dirty="0"/>
              <a:t>we incremented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12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546840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4613786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=6, j=0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=6,      value = a</a:t>
            </a:r>
          </a:p>
          <a:p>
            <a:r>
              <a:rPr lang="en-US" dirty="0"/>
              <a:t>	j+1=1 , value = a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/>
              <a:t>Move j; (j will move to index 1 as it was on index 0 and we compared j+1)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/>
              <a:t> Move </a:t>
            </a:r>
            <a:r>
              <a:rPr lang="en-US" dirty="0" err="1"/>
              <a:t>i</a:t>
            </a:r>
            <a:r>
              <a:rPr lang="en-US" dirty="0"/>
              <a:t>; (</a:t>
            </a:r>
            <a:r>
              <a:rPr lang="en-US" dirty="0" err="1"/>
              <a:t>i</a:t>
            </a:r>
            <a:r>
              <a:rPr lang="en-US" dirty="0"/>
              <a:t> will move to index 7)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5- Mismatch (again)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6- Move j to index below alphabet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(here index below letter a its index 0 and j is already on 0 index. We can go beyond)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7- go to step 1 and compare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728499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870541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616637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1361381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1" y="2441358"/>
            <a:ext cx="435006" cy="399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31A5FE-E0FC-4C4F-AAAA-CE0404C1D10F}"/>
              </a:ext>
            </a:extLst>
          </p:cNvPr>
          <p:cNvSpPr/>
          <p:nvPr/>
        </p:nvSpPr>
        <p:spPr>
          <a:xfrm>
            <a:off x="1445811" y="630820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Please note: After this step j=1 and </a:t>
            </a:r>
            <a:r>
              <a:rPr lang="en-US" dirty="0" err="1"/>
              <a:t>i</a:t>
            </a:r>
            <a:r>
              <a:rPr lang="en-US" dirty="0"/>
              <a:t>=7</a:t>
            </a:r>
          </a:p>
        </p:txBody>
      </p:sp>
    </p:spTree>
    <p:extLst>
      <p:ext uri="{BB962C8B-B14F-4D97-AF65-F5344CB8AC3E}">
        <p14:creationId xmlns:p14="http://schemas.microsoft.com/office/powerpoint/2010/main" val="3121289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34208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5288492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i</a:t>
            </a:r>
            <a:r>
              <a:rPr lang="en-US" sz="1600" dirty="0"/>
              <a:t>=7, j=1</a:t>
            </a:r>
          </a:p>
          <a:p>
            <a:r>
              <a:rPr lang="en-US" sz="1600" dirty="0">
                <a:solidFill>
                  <a:srgbClr val="FF0000"/>
                </a:solidFill>
              </a:rPr>
              <a:t>1- </a:t>
            </a:r>
            <a:r>
              <a:rPr lang="en-US" sz="1600" dirty="0"/>
              <a:t>Compare </a:t>
            </a:r>
            <a:r>
              <a:rPr lang="en-US" sz="1600" dirty="0" err="1"/>
              <a:t>i</a:t>
            </a:r>
            <a:r>
              <a:rPr lang="en-US" sz="1600" dirty="0"/>
              <a:t> with j+1 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i</a:t>
            </a:r>
            <a:r>
              <a:rPr lang="en-US" sz="1600" dirty="0"/>
              <a:t>=7,      value = b</a:t>
            </a:r>
          </a:p>
          <a:p>
            <a:r>
              <a:rPr lang="en-US" sz="1600" dirty="0"/>
              <a:t>	j+1=1 , value = b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2-</a:t>
            </a:r>
            <a:r>
              <a:rPr lang="en-US" sz="1600" dirty="0"/>
              <a:t> If match</a:t>
            </a:r>
          </a:p>
          <a:p>
            <a:r>
              <a:rPr lang="en-US" sz="1600" dirty="0">
                <a:solidFill>
                  <a:srgbClr val="FF0000"/>
                </a:solidFill>
              </a:rPr>
              <a:t>3- </a:t>
            </a:r>
            <a:r>
              <a:rPr lang="en-US" sz="1600" dirty="0"/>
              <a:t>Move j; (j will move to index 2 as it was on index 1 and we compared j+1)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4-</a:t>
            </a:r>
            <a:r>
              <a:rPr lang="en-US" sz="1600" dirty="0"/>
              <a:t> Move </a:t>
            </a:r>
            <a:r>
              <a:rPr lang="en-US" sz="1600" dirty="0" err="1"/>
              <a:t>i</a:t>
            </a:r>
            <a:r>
              <a:rPr lang="en-US" sz="1600" dirty="0"/>
              <a:t>; (</a:t>
            </a:r>
            <a:r>
              <a:rPr lang="en-US" sz="1600" dirty="0" err="1"/>
              <a:t>i</a:t>
            </a:r>
            <a:r>
              <a:rPr lang="en-US" sz="1600" dirty="0"/>
              <a:t> will move to index 8)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5- Mismatch (again)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6- Move j to index below alphabet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(here index below letter a its index 0 and j is already on 0 index. We can go beyond)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7- go to step 1 and compare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1420958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1563000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1309096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2053840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1" y="2441358"/>
            <a:ext cx="435006" cy="399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31A5FE-E0FC-4C4F-AAAA-CE0404C1D10F}"/>
              </a:ext>
            </a:extLst>
          </p:cNvPr>
          <p:cNvSpPr/>
          <p:nvPr/>
        </p:nvSpPr>
        <p:spPr>
          <a:xfrm>
            <a:off x="1445811" y="630820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Please note: After this step j=2 and </a:t>
            </a:r>
            <a:r>
              <a:rPr lang="en-US" dirty="0" err="1"/>
              <a:t>i</a:t>
            </a:r>
            <a:r>
              <a:rPr lang="en-US" dirty="0"/>
              <a:t>=8</a:t>
            </a:r>
          </a:p>
        </p:txBody>
      </p:sp>
    </p:spTree>
    <p:extLst>
      <p:ext uri="{BB962C8B-B14F-4D97-AF65-F5344CB8AC3E}">
        <p14:creationId xmlns:p14="http://schemas.microsoft.com/office/powerpoint/2010/main" val="4277077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40537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5980953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=8, j=2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=8,      value = c</a:t>
            </a:r>
          </a:p>
          <a:p>
            <a:r>
              <a:rPr lang="en-US" dirty="0"/>
              <a:t>	j+1=3 , value = a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2- If match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3- Move j; (j will move to index 2 as it was on index 1 and we compared j+1)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4- Move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; 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will move to index 8)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5-</a:t>
            </a:r>
            <a:r>
              <a:rPr lang="en-US" sz="1600" dirty="0"/>
              <a:t> Mismatch (again)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6- </a:t>
            </a:r>
            <a:r>
              <a:rPr lang="en-US" sz="1600" dirty="0"/>
              <a:t>Move j to index below alphabet </a:t>
            </a:r>
          </a:p>
          <a:p>
            <a:r>
              <a:rPr lang="en-US" sz="1600" dirty="0"/>
              <a:t>(here index below letter </a:t>
            </a:r>
            <a:r>
              <a:rPr lang="en-US" sz="1600" dirty="0">
                <a:solidFill>
                  <a:srgbClr val="FF0000"/>
                </a:solidFill>
              </a:rPr>
              <a:t>b</a:t>
            </a:r>
            <a:r>
              <a:rPr lang="en-US" sz="1600" dirty="0"/>
              <a:t> its index </a:t>
            </a:r>
            <a:r>
              <a:rPr lang="en-US" sz="1600" dirty="0">
                <a:solidFill>
                  <a:srgbClr val="FF0000"/>
                </a:solidFill>
              </a:rPr>
              <a:t>0, so j moved to index 0)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</a:t>
            </a:r>
            <a:r>
              <a:rPr lang="en-US" sz="1600" dirty="0"/>
              <a:t>- go to step 1 and compare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  <a:endParaRPr lang="en-US" sz="1600" dirty="0"/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2459651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2601693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2347789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3092533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0" y="2441358"/>
            <a:ext cx="603681" cy="479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82B8F7-7F0E-45C3-835C-DF21C8784BC9}"/>
              </a:ext>
            </a:extLst>
          </p:cNvPr>
          <p:cNvSpPr/>
          <p:nvPr/>
        </p:nvSpPr>
        <p:spPr>
          <a:xfrm>
            <a:off x="377457" y="6458336"/>
            <a:ext cx="3904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j=0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=8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0C9DB902-EB6E-42E6-AEFD-F68B401B21D0}"/>
              </a:ext>
            </a:extLst>
          </p:cNvPr>
          <p:cNvCxnSpPr/>
          <p:nvPr/>
        </p:nvCxnSpPr>
        <p:spPr>
          <a:xfrm rot="10800000">
            <a:off x="908699" y="4648375"/>
            <a:ext cx="1745717" cy="81139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D920BFA-028A-43A5-BF9F-39D04C3897EA}"/>
              </a:ext>
            </a:extLst>
          </p:cNvPr>
          <p:cNvSpPr txBox="1"/>
          <p:nvPr/>
        </p:nvSpPr>
        <p:spPr>
          <a:xfrm>
            <a:off x="719277" y="5523293"/>
            <a:ext cx="2190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 will move to index 0</a:t>
            </a:r>
          </a:p>
        </p:txBody>
      </p:sp>
    </p:spTree>
    <p:extLst>
      <p:ext uri="{BB962C8B-B14F-4D97-AF65-F5344CB8AC3E}">
        <p14:creationId xmlns:p14="http://schemas.microsoft.com/office/powerpoint/2010/main" val="70360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A0166-47BF-4B87-87D5-BCF8A4ED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706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String Matching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F49CA-7C52-42FF-B833-C8BCBD327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String matching algorithms tries to find one or more indices where one or several strings (pattern) are found  in the larger string (text).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Use of String matching algorithms</a:t>
            </a:r>
          </a:p>
          <a:p>
            <a:pPr algn="just"/>
            <a:r>
              <a:rPr lang="en-US" sz="2400" dirty="0"/>
              <a:t>Can greatly aid the responsiveness of the text-editing program.</a:t>
            </a:r>
          </a:p>
          <a:p>
            <a:pPr algn="just"/>
            <a:r>
              <a:rPr lang="en-US" sz="2400" dirty="0"/>
              <a:t>String-matching algorithms search for particular patterns in DNA sequences. </a:t>
            </a:r>
          </a:p>
          <a:p>
            <a:pPr algn="just"/>
            <a:r>
              <a:rPr lang="en-US" sz="2400" dirty="0"/>
              <a:t>Internet search engines also use them to find </a:t>
            </a:r>
            <a:r>
              <a:rPr lang="fr-FR" sz="2400" dirty="0"/>
              <a:t>Web pages relevant to </a:t>
            </a:r>
            <a:r>
              <a:rPr lang="fr-FR" sz="2400" dirty="0" err="1"/>
              <a:t>queries</a:t>
            </a:r>
            <a:r>
              <a:rPr lang="fr-FR" sz="2400" dirty="0"/>
              <a:t>.</a:t>
            </a:r>
          </a:p>
          <a:p>
            <a:pPr algn="just"/>
            <a:r>
              <a:rPr lang="fr-FR" sz="2400" dirty="0" err="1"/>
              <a:t>Plagiarism</a:t>
            </a:r>
            <a:r>
              <a:rPr lang="fr-FR" sz="2400" dirty="0"/>
              <a:t> checking in documents</a:t>
            </a:r>
          </a:p>
          <a:p>
            <a:pPr algn="just"/>
            <a:r>
              <a:rPr lang="fr-FR" sz="2400" dirty="0" err="1"/>
              <a:t>Bioinformatics</a:t>
            </a:r>
            <a:endParaRPr lang="fr-FR" sz="2400" dirty="0"/>
          </a:p>
          <a:p>
            <a:pPr algn="just"/>
            <a:endParaRPr lang="fr-FR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57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50449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5980953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=8, j=0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=8,      value = c</a:t>
            </a:r>
          </a:p>
          <a:p>
            <a:r>
              <a:rPr lang="en-US" dirty="0"/>
              <a:t>	j+1=1 , value = a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2- If match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3- Move j; (j will move to index 2 as it was on index 1 and we compared j+1)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4- Move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; 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will move to index 8)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5-</a:t>
            </a:r>
            <a:r>
              <a:rPr lang="en-US" sz="1600" dirty="0"/>
              <a:t> Mismatch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6- </a:t>
            </a:r>
            <a:r>
              <a:rPr lang="en-US" sz="1600" dirty="0"/>
              <a:t>Move j to index below alphabet </a:t>
            </a:r>
          </a:p>
          <a:p>
            <a:r>
              <a:rPr lang="en-US" sz="1600" dirty="0"/>
              <a:t>(here index below letter </a:t>
            </a:r>
            <a:r>
              <a:rPr lang="en-US" sz="1600" dirty="0">
                <a:solidFill>
                  <a:srgbClr val="FF0000"/>
                </a:solidFill>
              </a:rPr>
              <a:t>a</a:t>
            </a:r>
            <a:r>
              <a:rPr lang="en-US" sz="1600" dirty="0"/>
              <a:t> is </a:t>
            </a:r>
            <a:r>
              <a:rPr lang="en-US" sz="1600" dirty="0">
                <a:solidFill>
                  <a:srgbClr val="FF0000"/>
                </a:solidFill>
              </a:rPr>
              <a:t>0, and j is already at index 0)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7- go to step 1 and compare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8-</a:t>
            </a:r>
            <a:r>
              <a:rPr lang="en-US" sz="1600" dirty="0"/>
              <a:t>Increment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9- </a:t>
            </a:r>
            <a:r>
              <a:rPr lang="en-US" sz="1600" dirty="0"/>
              <a:t>go to step 1 and compare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719626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861668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607764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1352508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0" y="2441358"/>
            <a:ext cx="603681" cy="479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82B8F7-7F0E-45C3-835C-DF21C8784BC9}"/>
              </a:ext>
            </a:extLst>
          </p:cNvPr>
          <p:cNvSpPr/>
          <p:nvPr/>
        </p:nvSpPr>
        <p:spPr>
          <a:xfrm>
            <a:off x="377457" y="6458336"/>
            <a:ext cx="5878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j=0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=9,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will be incremented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0C9DB902-EB6E-42E6-AEFD-F68B401B21D0}"/>
              </a:ext>
            </a:extLst>
          </p:cNvPr>
          <p:cNvCxnSpPr>
            <a:cxnSpLocks/>
          </p:cNvCxnSpPr>
          <p:nvPr/>
        </p:nvCxnSpPr>
        <p:spPr>
          <a:xfrm rot="16200000" flipV="1">
            <a:off x="807005" y="4750072"/>
            <a:ext cx="874917" cy="671525"/>
          </a:xfrm>
          <a:prstGeom prst="bentConnector3">
            <a:avLst>
              <a:gd name="adj1" fmla="val -7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D920BFA-028A-43A5-BF9F-39D04C3897EA}"/>
              </a:ext>
            </a:extLst>
          </p:cNvPr>
          <p:cNvSpPr txBox="1"/>
          <p:nvPr/>
        </p:nvSpPr>
        <p:spPr>
          <a:xfrm>
            <a:off x="719277" y="5523293"/>
            <a:ext cx="1983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 is already index 0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A2B92C-1B62-406E-B0C4-5C6B88B8D20E}"/>
              </a:ext>
            </a:extLst>
          </p:cNvPr>
          <p:cNvCxnSpPr/>
          <p:nvPr/>
        </p:nvCxnSpPr>
        <p:spPr>
          <a:xfrm>
            <a:off x="1580226" y="5384919"/>
            <a:ext cx="0" cy="138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361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566318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6673417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=9, j=0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=9,      value = a</a:t>
            </a:r>
          </a:p>
          <a:p>
            <a:r>
              <a:rPr lang="en-US" dirty="0"/>
              <a:t>	j+1=1 , value = a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/>
              <a:t>Move j; (j will move to index 1 as it was on index 0 and we compared j+1)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/>
              <a:t> Move </a:t>
            </a:r>
            <a:r>
              <a:rPr lang="en-US" dirty="0" err="1"/>
              <a:t>i</a:t>
            </a:r>
            <a:r>
              <a:rPr lang="en-US" dirty="0"/>
              <a:t>; (</a:t>
            </a:r>
            <a:r>
              <a:rPr lang="en-US" dirty="0" err="1"/>
              <a:t>i</a:t>
            </a:r>
            <a:r>
              <a:rPr lang="en-US" dirty="0"/>
              <a:t> will move to index 10)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5- Mismatch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6- Move j to index below alphabet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(here index below letter a is 0, and j is already at index 0)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7- go to step 1 and compare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719626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861668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607764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1352508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0" y="2441358"/>
            <a:ext cx="603681" cy="479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82B8F7-7F0E-45C3-835C-DF21C8784BC9}"/>
              </a:ext>
            </a:extLst>
          </p:cNvPr>
          <p:cNvSpPr/>
          <p:nvPr/>
        </p:nvSpPr>
        <p:spPr>
          <a:xfrm>
            <a:off x="2543608" y="6308208"/>
            <a:ext cx="4033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j=1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=10</a:t>
            </a:r>
          </a:p>
        </p:txBody>
      </p:sp>
    </p:spTree>
    <p:extLst>
      <p:ext uri="{BB962C8B-B14F-4D97-AF65-F5344CB8AC3E}">
        <p14:creationId xmlns:p14="http://schemas.microsoft.com/office/powerpoint/2010/main" val="3455736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279343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7365875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=10, j=1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=10,      value = b</a:t>
            </a:r>
          </a:p>
          <a:p>
            <a:r>
              <a:rPr lang="en-US" dirty="0"/>
              <a:t>	j+1=2 , value = b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/>
              <a:t>Move j; (j will move to index 2)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/>
              <a:t> Move </a:t>
            </a:r>
            <a:r>
              <a:rPr lang="en-US" dirty="0" err="1"/>
              <a:t>i</a:t>
            </a:r>
            <a:r>
              <a:rPr lang="en-US" dirty="0"/>
              <a:t>;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5- Mismatch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6- Move j to index below alphabet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(here index below letter a is 0, and j is already at index 0)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7- go to step 1 and compare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1412084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1554126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1300222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2044966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0" y="2441358"/>
            <a:ext cx="603681" cy="479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82B8F7-7F0E-45C3-835C-DF21C8784BC9}"/>
              </a:ext>
            </a:extLst>
          </p:cNvPr>
          <p:cNvSpPr/>
          <p:nvPr/>
        </p:nvSpPr>
        <p:spPr>
          <a:xfrm>
            <a:off x="2543608" y="6308208"/>
            <a:ext cx="3911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j=2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=11</a:t>
            </a:r>
          </a:p>
        </p:txBody>
      </p:sp>
    </p:spTree>
    <p:extLst>
      <p:ext uri="{BB962C8B-B14F-4D97-AF65-F5344CB8AC3E}">
        <p14:creationId xmlns:p14="http://schemas.microsoft.com/office/powerpoint/2010/main" val="515469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/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8067209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=11, j=2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=11,      value = a </a:t>
            </a:r>
          </a:p>
          <a:p>
            <a:r>
              <a:rPr lang="en-US" dirty="0"/>
              <a:t>	j+1=3 ,   value = a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/>
              <a:t>Move j; (j will move to index 3)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/>
              <a:t> Move </a:t>
            </a:r>
            <a:r>
              <a:rPr lang="en-US" dirty="0" err="1"/>
              <a:t>i</a:t>
            </a:r>
            <a:r>
              <a:rPr lang="en-US" dirty="0"/>
              <a:t>;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5- Mismatch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6- Move j to index below alphabet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(here index below letter a is 0, and j is already at index 0)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7- go to step 1 and compare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2521789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2663831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2409927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3154671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0" y="2441358"/>
            <a:ext cx="603681" cy="479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82B8F7-7F0E-45C3-835C-DF21C8784BC9}"/>
              </a:ext>
            </a:extLst>
          </p:cNvPr>
          <p:cNvSpPr/>
          <p:nvPr/>
        </p:nvSpPr>
        <p:spPr>
          <a:xfrm>
            <a:off x="2543608" y="6308208"/>
            <a:ext cx="3911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j=3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=12</a:t>
            </a:r>
          </a:p>
        </p:txBody>
      </p:sp>
    </p:spTree>
    <p:extLst>
      <p:ext uri="{BB962C8B-B14F-4D97-AF65-F5344CB8AC3E}">
        <p14:creationId xmlns:p14="http://schemas.microsoft.com/office/powerpoint/2010/main" val="1765102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128993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8759668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=12, j=3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=12,      value = b </a:t>
            </a:r>
          </a:p>
          <a:p>
            <a:r>
              <a:rPr lang="en-US" dirty="0"/>
              <a:t>	j+1=4 ,   value = b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/>
              <a:t>Move j; (j will move to index 4)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/>
              <a:t> Move </a:t>
            </a:r>
            <a:r>
              <a:rPr lang="en-US" dirty="0" err="1"/>
              <a:t>i</a:t>
            </a:r>
            <a:r>
              <a:rPr lang="en-US" dirty="0"/>
              <a:t>;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5- Mismatch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6- Move j to index below alphabet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(here index below letter a is 0, and j is already at index 0)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7- go to step 1 and compare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3524965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3667007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3413103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4157847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0" y="2441358"/>
            <a:ext cx="603681" cy="479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82B8F7-7F0E-45C3-835C-DF21C8784BC9}"/>
              </a:ext>
            </a:extLst>
          </p:cNvPr>
          <p:cNvSpPr/>
          <p:nvPr/>
        </p:nvSpPr>
        <p:spPr>
          <a:xfrm>
            <a:off x="2543608" y="6308208"/>
            <a:ext cx="3911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j=4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=13</a:t>
            </a:r>
          </a:p>
        </p:txBody>
      </p:sp>
    </p:spTree>
    <p:extLst>
      <p:ext uri="{BB962C8B-B14F-4D97-AF65-F5344CB8AC3E}">
        <p14:creationId xmlns:p14="http://schemas.microsoft.com/office/powerpoint/2010/main" val="3013368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4958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9478763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=13, j=4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=13,      value = a </a:t>
            </a:r>
          </a:p>
          <a:p>
            <a:r>
              <a:rPr lang="en-US" dirty="0"/>
              <a:t>	j+1=5 ,   value = d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2- If match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3- Move j; (j will move to index 4)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4- Move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;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5-</a:t>
            </a:r>
            <a:r>
              <a:rPr lang="en-US" sz="1600" dirty="0"/>
              <a:t> Mismatch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6-</a:t>
            </a:r>
            <a:r>
              <a:rPr lang="en-US" sz="1600" dirty="0"/>
              <a:t> Move j to index below alphabet </a:t>
            </a:r>
          </a:p>
          <a:p>
            <a:r>
              <a:rPr lang="en-US" sz="1600" dirty="0"/>
              <a:t>(here index below </a:t>
            </a:r>
            <a:r>
              <a:rPr lang="en-US" sz="1600" dirty="0">
                <a:solidFill>
                  <a:srgbClr val="FF0000"/>
                </a:solidFill>
              </a:rPr>
              <a:t>letter b is 2</a:t>
            </a:r>
            <a:r>
              <a:rPr lang="en-US" sz="1600" dirty="0"/>
              <a:t>, and j moved to index 2)</a:t>
            </a:r>
          </a:p>
          <a:p>
            <a:r>
              <a:rPr lang="en-US" sz="1600" dirty="0"/>
              <a:t>7- go to step 1 and compare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4590285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4732327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4478423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5223167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0" y="2441358"/>
            <a:ext cx="603681" cy="479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82B8F7-7F0E-45C3-835C-DF21C8784BC9}"/>
              </a:ext>
            </a:extLst>
          </p:cNvPr>
          <p:cNvSpPr/>
          <p:nvPr/>
        </p:nvSpPr>
        <p:spPr>
          <a:xfrm>
            <a:off x="2543608" y="6308208"/>
            <a:ext cx="3911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j=2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=13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66990DE-9E9E-4126-BCDC-C0BB0CDA2715}"/>
              </a:ext>
            </a:extLst>
          </p:cNvPr>
          <p:cNvCxnSpPr/>
          <p:nvPr/>
        </p:nvCxnSpPr>
        <p:spPr>
          <a:xfrm flipV="1">
            <a:off x="2849732" y="4776186"/>
            <a:ext cx="0" cy="710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2CB933E-2D63-4462-A8F1-29B5FD6C9CE2}"/>
              </a:ext>
            </a:extLst>
          </p:cNvPr>
          <p:cNvCxnSpPr/>
          <p:nvPr/>
        </p:nvCxnSpPr>
        <p:spPr>
          <a:xfrm>
            <a:off x="2849732" y="5504155"/>
            <a:ext cx="19086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4D2EA6-4D84-421B-B193-E8CBAD958596}"/>
              </a:ext>
            </a:extLst>
          </p:cNvPr>
          <p:cNvCxnSpPr/>
          <p:nvPr/>
        </p:nvCxnSpPr>
        <p:spPr>
          <a:xfrm>
            <a:off x="4758423" y="5384919"/>
            <a:ext cx="0" cy="101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411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13525"/>
              </p:ext>
            </p:extLst>
          </p:nvPr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9478763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=13, j=2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=13,      value = a </a:t>
            </a:r>
          </a:p>
          <a:p>
            <a:r>
              <a:rPr lang="en-US" dirty="0"/>
              <a:t>	j+1=3 ,   value = a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/>
              <a:t>Move j; (j will move to index 4)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/>
              <a:t> Move </a:t>
            </a:r>
            <a:r>
              <a:rPr lang="en-US" dirty="0" err="1"/>
              <a:t>i</a:t>
            </a:r>
            <a:r>
              <a:rPr lang="en-US" dirty="0"/>
              <a:t>;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5- Mismatch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6- Move j to index below alphabet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(here index below letter b is 2, and j moved to index 2)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7- go to step 1 and compare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2477394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2619436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2365532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3110276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0" y="2441358"/>
            <a:ext cx="603681" cy="479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82B8F7-7F0E-45C3-835C-DF21C8784BC9}"/>
              </a:ext>
            </a:extLst>
          </p:cNvPr>
          <p:cNvSpPr/>
          <p:nvPr/>
        </p:nvSpPr>
        <p:spPr>
          <a:xfrm>
            <a:off x="2543608" y="6308208"/>
            <a:ext cx="3911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j=3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=14</a:t>
            </a:r>
          </a:p>
        </p:txBody>
      </p:sp>
    </p:spTree>
    <p:extLst>
      <p:ext uri="{BB962C8B-B14F-4D97-AF65-F5344CB8AC3E}">
        <p14:creationId xmlns:p14="http://schemas.microsoft.com/office/powerpoint/2010/main" val="8462734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/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10162346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=14, j=3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=14,      value = b </a:t>
            </a:r>
          </a:p>
          <a:p>
            <a:r>
              <a:rPr lang="en-US" dirty="0"/>
              <a:t>	j+1=4 ,   value = b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/>
              <a:t>Move j; (j will move to index 5)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/>
              <a:t> Move </a:t>
            </a:r>
            <a:r>
              <a:rPr lang="en-US" dirty="0" err="1"/>
              <a:t>i</a:t>
            </a:r>
            <a:r>
              <a:rPr lang="en-US" dirty="0"/>
              <a:t>;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5- Mismatch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6- Move j to index below alphabet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(here index below letter b is 2, and j moved to index 2)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7- go to step 1 and compare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3560466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3702508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3448604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4193348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0" y="2441358"/>
            <a:ext cx="603681" cy="479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82B8F7-7F0E-45C3-835C-DF21C8784BC9}"/>
              </a:ext>
            </a:extLst>
          </p:cNvPr>
          <p:cNvSpPr/>
          <p:nvPr/>
        </p:nvSpPr>
        <p:spPr>
          <a:xfrm>
            <a:off x="2543608" y="6308208"/>
            <a:ext cx="3911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note: After this step j=4 and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=15</a:t>
            </a:r>
          </a:p>
        </p:txBody>
      </p:sp>
    </p:spTree>
    <p:extLst>
      <p:ext uri="{BB962C8B-B14F-4D97-AF65-F5344CB8AC3E}">
        <p14:creationId xmlns:p14="http://schemas.microsoft.com/office/powerpoint/2010/main" val="33453161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079B3-2AE7-4F09-87FA-489B4EBB13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4937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7877200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486198993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185970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93494457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57549559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769671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220665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54413742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36028130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46736661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797303555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32221197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41205809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7392784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686653988"/>
                    </a:ext>
                  </a:extLst>
                </a:gridCol>
              </a:tblGrid>
              <a:tr h="27530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27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214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74224D-F8FE-4241-B210-6D1A1B37FEA6}"/>
              </a:ext>
            </a:extLst>
          </p:cNvPr>
          <p:cNvSpPr txBox="1"/>
          <p:nvPr/>
        </p:nvSpPr>
        <p:spPr>
          <a:xfrm>
            <a:off x="720436" y="3059545"/>
            <a:ext cx="2670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Pattern: a b a b 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87ECE2-1537-4F36-88ED-B336036ECE36}"/>
              </a:ext>
            </a:extLst>
          </p:cNvPr>
          <p:cNvGraphicFramePr>
            <a:graphicFrameLocks noGrp="1"/>
          </p:cNvGraphicFramePr>
          <p:nvPr/>
        </p:nvGraphicFramePr>
        <p:xfrm>
          <a:off x="1052945" y="4287639"/>
          <a:ext cx="53293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76">
                  <a:extLst>
                    <a:ext uri="{9D8B030D-6E8A-4147-A177-3AD203B41FA5}">
                      <a16:colId xmlns:a16="http://schemas.microsoft.com/office/drawing/2014/main" val="21001905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66761957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22120166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3955488743"/>
                    </a:ext>
                  </a:extLst>
                </a:gridCol>
                <a:gridCol w="1065876">
                  <a:extLst>
                    <a:ext uri="{9D8B030D-6E8A-4147-A177-3AD203B41FA5}">
                      <a16:colId xmlns:a16="http://schemas.microsoft.com/office/drawing/2014/main" val="1174049890"/>
                    </a:ext>
                  </a:extLst>
                </a:gridCol>
              </a:tblGrid>
              <a:tr h="343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084986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08965"/>
                  </a:ext>
                </a:extLst>
              </a:tr>
              <a:tr h="3477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38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A5D91E-4E09-4EBA-AD18-4F2B3436351D}"/>
              </a:ext>
            </a:extLst>
          </p:cNvPr>
          <p:cNvSpPr txBox="1"/>
          <p:nvPr/>
        </p:nvSpPr>
        <p:spPr>
          <a:xfrm>
            <a:off x="10854804" y="11528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B36C2-1E8C-40DB-A6E8-5C10D49DF1B7}"/>
              </a:ext>
            </a:extLst>
          </p:cNvPr>
          <p:cNvSpPr txBox="1"/>
          <p:nvPr/>
        </p:nvSpPr>
        <p:spPr>
          <a:xfrm>
            <a:off x="-53785" y="4198622"/>
            <a:ext cx="94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[j]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D49BF6C-2BE9-42F9-9D8D-C0CD402F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BD655-849A-44A8-A1B9-09B8BCFC41AA}"/>
              </a:ext>
            </a:extLst>
          </p:cNvPr>
          <p:cNvSpPr txBox="1"/>
          <p:nvPr/>
        </p:nvSpPr>
        <p:spPr>
          <a:xfrm>
            <a:off x="168985" y="5000811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 [j]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EEC289-9ECD-45D3-99DD-9281F7DA15EC}"/>
              </a:ext>
            </a:extLst>
          </p:cNvPr>
          <p:cNvSpPr txBox="1"/>
          <p:nvPr/>
        </p:nvSpPr>
        <p:spPr>
          <a:xfrm>
            <a:off x="222025" y="46154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81C60-9DF8-4E3E-BD9F-D5AEADEEB0A1}"/>
              </a:ext>
            </a:extLst>
          </p:cNvPr>
          <p:cNvSpPr txBox="1"/>
          <p:nvPr/>
        </p:nvSpPr>
        <p:spPr>
          <a:xfrm>
            <a:off x="757855" y="427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9E9F1-E1AB-4FAB-B7D9-AD14012314F0}"/>
              </a:ext>
            </a:extLst>
          </p:cNvPr>
          <p:cNvSpPr txBox="1"/>
          <p:nvPr/>
        </p:nvSpPr>
        <p:spPr>
          <a:xfrm>
            <a:off x="-44722" y="1942205"/>
            <a:ext cx="848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Array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6118A-6D28-4DA6-BF37-B3F9E49741BB}"/>
              </a:ext>
            </a:extLst>
          </p:cNvPr>
          <p:cNvSpPr txBox="1"/>
          <p:nvPr/>
        </p:nvSpPr>
        <p:spPr>
          <a:xfrm>
            <a:off x="7084395" y="2920756"/>
            <a:ext cx="48855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=15, j=4</a:t>
            </a:r>
          </a:p>
          <a:p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Compare </a:t>
            </a:r>
            <a:r>
              <a:rPr lang="en-US" dirty="0" err="1"/>
              <a:t>i</a:t>
            </a:r>
            <a:r>
              <a:rPr lang="en-US" dirty="0"/>
              <a:t> with j+1 </a:t>
            </a:r>
          </a:p>
          <a:p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=15,      value = d </a:t>
            </a:r>
          </a:p>
          <a:p>
            <a:r>
              <a:rPr lang="en-US" dirty="0"/>
              <a:t>	j+1=5 ,   value = d</a:t>
            </a:r>
          </a:p>
          <a:p>
            <a:r>
              <a:rPr lang="en-US" dirty="0">
                <a:solidFill>
                  <a:srgbClr val="FF0000"/>
                </a:solidFill>
              </a:rPr>
              <a:t>2-</a:t>
            </a:r>
            <a:r>
              <a:rPr lang="en-US" dirty="0"/>
              <a:t> If match</a:t>
            </a:r>
          </a:p>
          <a:p>
            <a:r>
              <a:rPr lang="en-US" dirty="0">
                <a:solidFill>
                  <a:srgbClr val="FF0000"/>
                </a:solidFill>
              </a:rPr>
              <a:t>3- </a:t>
            </a:r>
            <a:r>
              <a:rPr lang="en-US" dirty="0"/>
              <a:t>Move j; (j will move to index 5)</a:t>
            </a:r>
          </a:p>
          <a:p>
            <a:r>
              <a:rPr lang="en-US" dirty="0">
                <a:solidFill>
                  <a:srgbClr val="FF0000"/>
                </a:solidFill>
              </a:rPr>
              <a:t>4-</a:t>
            </a:r>
            <a:r>
              <a:rPr lang="en-US" dirty="0"/>
              <a:t> Move </a:t>
            </a:r>
            <a:r>
              <a:rPr lang="en-US" dirty="0" err="1"/>
              <a:t>i</a:t>
            </a:r>
            <a:r>
              <a:rPr lang="en-US" dirty="0"/>
              <a:t>;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5- Mismatch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6- Move j to index below alphabet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(here index below letter b is 2, and j moved to index 2)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7- go to step 1 and compare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8-Increment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9- go to step 1 and compare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10-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600" dirty="0"/>
              <a:t>check the conditions i reached to maximum –end of program- (apply appropriate boundary conditions.)</a:t>
            </a:r>
          </a:p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57E8FB-6368-40B3-83A2-11BC5FA6DEFB}"/>
              </a:ext>
            </a:extLst>
          </p:cNvPr>
          <p:cNvCxnSpPr>
            <a:cxnSpLocks/>
          </p:cNvCxnSpPr>
          <p:nvPr/>
        </p:nvCxnSpPr>
        <p:spPr>
          <a:xfrm>
            <a:off x="4608030" y="3929294"/>
            <a:ext cx="168138" cy="34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FCDE1B4-C849-4AC0-9552-8FB42CA07F34}"/>
              </a:ext>
            </a:extLst>
          </p:cNvPr>
          <p:cNvSpPr txBox="1"/>
          <p:nvPr/>
        </p:nvSpPr>
        <p:spPr>
          <a:xfrm>
            <a:off x="4750072" y="361521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J+1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D3AF19-87F6-440E-B200-27B360E991ED}"/>
              </a:ext>
            </a:extLst>
          </p:cNvPr>
          <p:cNvSpPr txBox="1"/>
          <p:nvPr/>
        </p:nvSpPr>
        <p:spPr>
          <a:xfrm>
            <a:off x="4496168" y="361521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6A489A4-AE05-4AC2-B855-4CE812F660AB}"/>
              </a:ext>
            </a:extLst>
          </p:cNvPr>
          <p:cNvCxnSpPr/>
          <p:nvPr/>
        </p:nvCxnSpPr>
        <p:spPr>
          <a:xfrm>
            <a:off x="5240912" y="3920697"/>
            <a:ext cx="431901" cy="27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8CC53C6-C4C2-4B88-8AE4-E3517AC8FF26}"/>
              </a:ext>
            </a:extLst>
          </p:cNvPr>
          <p:cNvSpPr/>
          <p:nvPr/>
        </p:nvSpPr>
        <p:spPr>
          <a:xfrm>
            <a:off x="8531440" y="2441358"/>
            <a:ext cx="603681" cy="479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768AD-8AC2-4F09-90CA-5CE436E4145C}"/>
              </a:ext>
            </a:extLst>
          </p:cNvPr>
          <p:cNvSpPr txBox="1"/>
          <p:nvPr/>
        </p:nvSpPr>
        <p:spPr>
          <a:xfrm>
            <a:off x="7541811" y="2456439"/>
            <a:ext cx="98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Iteration</a:t>
            </a:r>
          </a:p>
        </p:txBody>
      </p:sp>
    </p:spTree>
    <p:extLst>
      <p:ext uri="{BB962C8B-B14F-4D97-AF65-F5344CB8AC3E}">
        <p14:creationId xmlns:p14="http://schemas.microsoft.com/office/powerpoint/2010/main" val="37453064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E19E0-115F-468C-A463-92643EB4D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Advantages</a:t>
            </a:r>
          </a:p>
          <a:p>
            <a:r>
              <a:rPr lang="en-US" sz="2400" dirty="0"/>
              <a:t>The running time and space complexity of the KMP algorithm is optimal (O(m + n)), which is very fast.</a:t>
            </a:r>
          </a:p>
          <a:p>
            <a:pPr lvl="1"/>
            <a:r>
              <a:rPr lang="en-US" dirty="0"/>
              <a:t>O(m) - It is to compute the values (array T in example). </a:t>
            </a:r>
          </a:p>
          <a:p>
            <a:pPr lvl="1"/>
            <a:r>
              <a:rPr lang="en-US" dirty="0"/>
              <a:t>O(n) - It is to compare the pattern to the text (array P in example). </a:t>
            </a:r>
          </a:p>
          <a:p>
            <a:r>
              <a:rPr lang="en-US" sz="2400" dirty="0"/>
              <a:t>The algorithm never needs to move backwards in the input text T. It makes the algorithm good for processing very large files.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Note why it is said KMP achieve O(n).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Disadvantages</a:t>
            </a:r>
          </a:p>
          <a:p>
            <a:r>
              <a:rPr lang="en-US" sz="2400" dirty="0"/>
              <a:t>Doesn’t work so well as the size of the alphabets increases. By which more chances of mismatch occurs.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2ABD76-8DEB-4720-8182-686DEB01C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Knuth Morris Pratt (KMP) Algorithm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>
            <a:extLst>
              <a:ext uri="{FF2B5EF4-FFF2-40B4-BE49-F238E27FC236}">
                <a16:creationId xmlns:a16="http://schemas.microsoft.com/office/drawing/2014/main" id="{F4B8CE18-838E-4774-8B0F-BF8743C8D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64" y="1841500"/>
            <a:ext cx="845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dirty="0"/>
              <a:t>- Formal Definition of String Matching Problem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CE44CDCF-BCDA-4AF4-BBA2-F19E1EAFC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347" y="2474893"/>
            <a:ext cx="978245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- </a:t>
            </a:r>
            <a:r>
              <a:rPr lang="en-US" altLang="en-US" sz="2400" dirty="0"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Assume text is an array T[1..n] of length n and the pattern is an array P[1..m] of length m ≤ n</a:t>
            </a:r>
          </a:p>
        </p:txBody>
      </p:sp>
      <p:sp>
        <p:nvSpPr>
          <p:cNvPr id="14" name="Text Box 26">
            <a:extLst>
              <a:ext uri="{FF2B5EF4-FFF2-40B4-BE49-F238E27FC236}">
                <a16:creationId xmlns:a16="http://schemas.microsoft.com/office/drawing/2014/main" id="{43107FF9-2DED-417E-A628-1FDD50B81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64" y="3732913"/>
            <a:ext cx="1065183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dirty="0"/>
              <a:t>This means: </a:t>
            </a:r>
          </a:p>
          <a:p>
            <a:pPr marL="342900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there is a </a:t>
            </a:r>
            <a:r>
              <a:rPr lang="en-US" altLang="en-US" sz="2400" dirty="0">
                <a:solidFill>
                  <a:srgbClr val="FF0000"/>
                </a:solidFill>
              </a:rPr>
              <a:t>string array T </a:t>
            </a:r>
            <a:r>
              <a:rPr lang="en-US" altLang="en-US" sz="2400" dirty="0"/>
              <a:t>which contains a certain number of characters that is </a:t>
            </a:r>
            <a:r>
              <a:rPr lang="en-US" altLang="en-US" sz="2400" dirty="0">
                <a:solidFill>
                  <a:srgbClr val="FF0000"/>
                </a:solidFill>
              </a:rPr>
              <a:t>larger</a:t>
            </a:r>
            <a:r>
              <a:rPr lang="en-US" altLang="en-US" sz="2400" dirty="0"/>
              <a:t> than the number of characters in </a:t>
            </a:r>
            <a:r>
              <a:rPr lang="en-US" altLang="en-US" sz="2400" dirty="0">
                <a:solidFill>
                  <a:srgbClr val="FF0000"/>
                </a:solidFill>
              </a:rPr>
              <a:t>string array P</a:t>
            </a:r>
            <a:r>
              <a:rPr lang="en-US" altLang="en-US" sz="2400" dirty="0"/>
              <a:t>.  </a:t>
            </a:r>
          </a:p>
          <a:p>
            <a:pPr marL="342900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P is said to be the </a:t>
            </a:r>
            <a:r>
              <a:rPr lang="en-US" altLang="en-US" sz="2400" dirty="0">
                <a:solidFill>
                  <a:srgbClr val="FF0000"/>
                </a:solidFill>
              </a:rPr>
              <a:t>pattern array </a:t>
            </a:r>
            <a:r>
              <a:rPr lang="en-US" altLang="en-US" sz="2400" dirty="0"/>
              <a:t>because it contains a pattern of characters to be searched for in the </a:t>
            </a:r>
            <a:r>
              <a:rPr lang="en-US" altLang="en-US" sz="2400" dirty="0">
                <a:solidFill>
                  <a:srgbClr val="FF0000"/>
                </a:solidFill>
              </a:rPr>
              <a:t>larger array T</a:t>
            </a:r>
            <a:r>
              <a:rPr lang="en-US" altLang="en-US" sz="2400" dirty="0"/>
              <a:t>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C5FB64-2D78-4C9A-AC97-B3185FD16AD7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357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String Matching Algorithms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F295C-41A0-48BA-BB60-E1F5074D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8307"/>
            <a:ext cx="10515600" cy="3078656"/>
          </a:xfrm>
        </p:spPr>
        <p:txBody>
          <a:bodyPr/>
          <a:lstStyle/>
          <a:p>
            <a:r>
              <a:rPr lang="en-US" dirty="0"/>
              <a:t>What is prefix and suffix in KMP algorithm?</a:t>
            </a:r>
          </a:p>
          <a:p>
            <a:r>
              <a:rPr lang="en-US" dirty="0"/>
              <a:t>What </a:t>
            </a:r>
            <a:r>
              <a:rPr lang="en-US"/>
              <a:t>is pi?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Owl Question Clipart">
            <a:extLst>
              <a:ext uri="{FF2B5EF4-FFF2-40B4-BE49-F238E27FC236}">
                <a16:creationId xmlns:a16="http://schemas.microsoft.com/office/drawing/2014/main" id="{30928C65-4609-480D-BEA7-739EC9E04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6432">
            <a:off x="6569523" y="305216"/>
            <a:ext cx="34385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7762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C91C5-4C79-4ECF-ABB0-62D3FE5A0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0399"/>
            <a:ext cx="10515600" cy="2976563"/>
          </a:xfrm>
        </p:spPr>
        <p:txBody>
          <a:bodyPr/>
          <a:lstStyle/>
          <a:p>
            <a:r>
              <a:rPr lang="en-US" dirty="0"/>
              <a:t>What will be the time complexity of Naïve Algorithm and KMP algorithm?</a:t>
            </a:r>
          </a:p>
          <a:p>
            <a:r>
              <a:rPr lang="en-US" dirty="0"/>
              <a:t>What will be the pseudo code for these algorithms?</a:t>
            </a:r>
          </a:p>
          <a:p>
            <a:r>
              <a:rPr lang="en-US" dirty="0"/>
              <a:t>Book exercise 32.1-1.</a:t>
            </a:r>
          </a:p>
          <a:p>
            <a:r>
              <a:rPr lang="en-US" dirty="0"/>
              <a:t>Book example for KMP algorithm.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AE47059-1CF2-475A-9740-F219BC77B55F}"/>
              </a:ext>
            </a:extLst>
          </p:cNvPr>
          <p:cNvSpPr txBox="1">
            <a:spLocks/>
          </p:cNvSpPr>
          <p:nvPr/>
        </p:nvSpPr>
        <p:spPr>
          <a:xfrm>
            <a:off x="5961117" y="717643"/>
            <a:ext cx="56412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Home Assignment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C76192-9E55-43ED-85EF-509ECEA17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87" y="352518"/>
            <a:ext cx="3700593" cy="251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757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56D79-8CB4-47A7-89E8-F492AAE6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1393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4C9C-36F0-4CA5-8FF8-D1007C8DC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Book Introduction to algorithms, 3</a:t>
            </a:r>
            <a:r>
              <a:rPr lang="en-US" sz="1800" baseline="30000" dirty="0"/>
              <a:t>rd</a:t>
            </a:r>
            <a:r>
              <a:rPr lang="en-US" sz="1800" dirty="0"/>
              <a:t> edition, Chapter String Matching</a:t>
            </a:r>
          </a:p>
          <a:p>
            <a:r>
              <a:rPr lang="en-US" sz="1800" dirty="0"/>
              <a:t>https://home.cse.ust.hk/~dekai/271/notes/L16/L16.pdf </a:t>
            </a:r>
          </a:p>
          <a:p>
            <a:r>
              <a:rPr lang="en-US" sz="1800" dirty="0"/>
              <a:t>https://www.youtube.com/watch?v=V5-7GzOfADQ</a:t>
            </a:r>
          </a:p>
          <a:p>
            <a:r>
              <a:rPr lang="en-US" sz="1800" dirty="0"/>
              <a:t>http://cs.indstate.edu/~kmandumula/abstract.pdf</a:t>
            </a:r>
          </a:p>
          <a:p>
            <a:r>
              <a:rPr lang="en-US" sz="1800" dirty="0"/>
              <a:t>https://www.youtube.com/watch?v=qQ8vS2btsxI check for collusion</a:t>
            </a:r>
          </a:p>
        </p:txBody>
      </p:sp>
    </p:spTree>
    <p:extLst>
      <p:ext uri="{BB962C8B-B14F-4D97-AF65-F5344CB8AC3E}">
        <p14:creationId xmlns:p14="http://schemas.microsoft.com/office/powerpoint/2010/main" val="167269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36BF9-1655-4A49-9E37-C33351BEB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Naïve Algorithm also known as </a:t>
            </a:r>
            <a:r>
              <a:rPr lang="en-US" sz="2400" b="1" dirty="0"/>
              <a:t>brute</a:t>
            </a:r>
            <a:r>
              <a:rPr lang="en-US" sz="2400" dirty="0"/>
              <a:t>-</a:t>
            </a:r>
            <a:r>
              <a:rPr lang="en-US" sz="2400" b="1" dirty="0"/>
              <a:t>force algorithm</a:t>
            </a:r>
          </a:p>
          <a:p>
            <a:r>
              <a:rPr lang="en-US" sz="2400" dirty="0"/>
              <a:t>It is the simplest method among other pattern searching algorithms.</a:t>
            </a:r>
          </a:p>
          <a:p>
            <a:r>
              <a:rPr lang="en-US" sz="2400" dirty="0"/>
              <a:t>It checks all character of the main string (T) to the pattern (P). </a:t>
            </a:r>
          </a:p>
          <a:p>
            <a:r>
              <a:rPr lang="en-US" sz="2400" dirty="0"/>
              <a:t>This algorithm is useful for smaller texts. </a:t>
            </a:r>
          </a:p>
          <a:p>
            <a:r>
              <a:rPr lang="en-US" sz="2400" dirty="0"/>
              <a:t>It does not need any pre-processing phases. </a:t>
            </a:r>
          </a:p>
          <a:p>
            <a:r>
              <a:rPr lang="en-US" sz="2400" dirty="0"/>
              <a:t>Algorithm is space efficient and does not take extra space.</a:t>
            </a:r>
          </a:p>
          <a:p>
            <a:r>
              <a:rPr lang="en-US" sz="2400" dirty="0"/>
              <a:t>The time complexity of Naïve Pattern Search method is O(m*n). The m is the size of pattern and n is the size of the main string.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D16295-BD2F-4FDD-8F70-CDD15BBD7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10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Naïve Algorithm</a:t>
            </a:r>
          </a:p>
        </p:txBody>
      </p:sp>
    </p:spTree>
    <p:extLst>
      <p:ext uri="{BB962C8B-B14F-4D97-AF65-F5344CB8AC3E}">
        <p14:creationId xmlns:p14="http://schemas.microsoft.com/office/powerpoint/2010/main" val="65252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2E5F9-C7EC-425C-AB92-75EBFB0797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829901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18372987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8395757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71792273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0078255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67551812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811038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1999444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9606079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142399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066462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8542882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56655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1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E4074A-2820-45CF-866B-D72F4E706D79}"/>
              </a:ext>
            </a:extLst>
          </p:cNvPr>
          <p:cNvSpPr txBox="1"/>
          <p:nvPr/>
        </p:nvSpPr>
        <p:spPr>
          <a:xfrm>
            <a:off x="305517" y="956343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F97791-E821-440D-AA31-51E9535B898B}"/>
              </a:ext>
            </a:extLst>
          </p:cNvPr>
          <p:cNvCxnSpPr>
            <a:cxnSpLocks/>
          </p:cNvCxnSpPr>
          <p:nvPr/>
        </p:nvCxnSpPr>
        <p:spPr>
          <a:xfrm>
            <a:off x="971446" y="1157363"/>
            <a:ext cx="26633" cy="47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62525B6-DE4A-4B8F-83E1-9CE2EF8795A2}"/>
              </a:ext>
            </a:extLst>
          </p:cNvPr>
          <p:cNvSpPr txBox="1"/>
          <p:nvPr/>
        </p:nvSpPr>
        <p:spPr>
          <a:xfrm>
            <a:off x="305517" y="3059668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DBC11B-84F5-4803-B8BF-2D8597E4D56A}"/>
              </a:ext>
            </a:extLst>
          </p:cNvPr>
          <p:cNvCxnSpPr/>
          <p:nvPr/>
        </p:nvCxnSpPr>
        <p:spPr>
          <a:xfrm flipV="1">
            <a:off x="825324" y="2709028"/>
            <a:ext cx="120072" cy="40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76CB81-89BE-4F37-9BFE-6AA72DB4DAA9}"/>
              </a:ext>
            </a:extLst>
          </p:cNvPr>
          <p:cNvSpPr txBox="1"/>
          <p:nvPr/>
        </p:nvSpPr>
        <p:spPr>
          <a:xfrm>
            <a:off x="1533235" y="3713017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Pattern: a b c d 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D32A67-9452-4605-BBDB-91C5907D3EF0}"/>
              </a:ext>
            </a:extLst>
          </p:cNvPr>
          <p:cNvSpPr txBox="1"/>
          <p:nvPr/>
        </p:nvSpPr>
        <p:spPr>
          <a:xfrm>
            <a:off x="1145309" y="1409585"/>
            <a:ext cx="38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505CC-5EF2-4E6A-92A2-804B7F865187}"/>
              </a:ext>
            </a:extLst>
          </p:cNvPr>
          <p:cNvSpPr txBox="1"/>
          <p:nvPr/>
        </p:nvSpPr>
        <p:spPr>
          <a:xfrm>
            <a:off x="2826327" y="4236237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9DC4DC-974B-4FA8-BEFF-A3C94B2DA323}"/>
              </a:ext>
            </a:extLst>
          </p:cNvPr>
          <p:cNvSpPr txBox="1"/>
          <p:nvPr/>
        </p:nvSpPr>
        <p:spPr>
          <a:xfrm>
            <a:off x="5556538" y="3768717"/>
            <a:ext cx="603716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Move j and </a:t>
            </a:r>
            <a:r>
              <a:rPr lang="en-US" sz="2800" dirty="0" err="1"/>
              <a:t>i</a:t>
            </a:r>
            <a:r>
              <a:rPr lang="en-US" sz="2800" dirty="0"/>
              <a:t> until there is a mismatch.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 case of mismatch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shift j to the starting point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i</a:t>
            </a:r>
            <a:r>
              <a:rPr lang="en-US" sz="2800" dirty="0"/>
              <a:t> will start from index 2</a:t>
            </a:r>
          </a:p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DF82CC-573F-4755-91E2-9031C535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85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Naïve Algorithm Example Cont.</a:t>
            </a:r>
          </a:p>
        </p:txBody>
      </p:sp>
    </p:spTree>
    <p:extLst>
      <p:ext uri="{BB962C8B-B14F-4D97-AF65-F5344CB8AC3E}">
        <p14:creationId xmlns:p14="http://schemas.microsoft.com/office/powerpoint/2010/main" val="94478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2E5F9-C7EC-425C-AB92-75EBFB0797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18372987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8395757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71792273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0078255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67551812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811038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1999444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9606079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142399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066462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8542882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56655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1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E4074A-2820-45CF-866B-D72F4E706D79}"/>
              </a:ext>
            </a:extLst>
          </p:cNvPr>
          <p:cNvSpPr txBox="1"/>
          <p:nvPr/>
        </p:nvSpPr>
        <p:spPr>
          <a:xfrm>
            <a:off x="305517" y="956343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F97791-E821-440D-AA31-51E9535B898B}"/>
              </a:ext>
            </a:extLst>
          </p:cNvPr>
          <p:cNvCxnSpPr>
            <a:cxnSpLocks/>
          </p:cNvCxnSpPr>
          <p:nvPr/>
        </p:nvCxnSpPr>
        <p:spPr>
          <a:xfrm>
            <a:off x="971446" y="1157363"/>
            <a:ext cx="26633" cy="47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76CB81-89BE-4F37-9BFE-6AA72DB4DAA9}"/>
              </a:ext>
            </a:extLst>
          </p:cNvPr>
          <p:cNvSpPr txBox="1"/>
          <p:nvPr/>
        </p:nvSpPr>
        <p:spPr>
          <a:xfrm>
            <a:off x="1533235" y="3713017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Pattern: a b c d 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D32A67-9452-4605-BBDB-91C5907D3EF0}"/>
              </a:ext>
            </a:extLst>
          </p:cNvPr>
          <p:cNvSpPr txBox="1"/>
          <p:nvPr/>
        </p:nvSpPr>
        <p:spPr>
          <a:xfrm>
            <a:off x="1145309" y="1409585"/>
            <a:ext cx="38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505CC-5EF2-4E6A-92A2-804B7F865187}"/>
              </a:ext>
            </a:extLst>
          </p:cNvPr>
          <p:cNvSpPr txBox="1"/>
          <p:nvPr/>
        </p:nvSpPr>
        <p:spPr>
          <a:xfrm>
            <a:off x="2826327" y="4236237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DF82CC-573F-4755-91E2-9031C535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85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Naïve Algorithm Example Cont.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25DF87-6C50-4A82-B781-29264EDEC887}"/>
              </a:ext>
            </a:extLst>
          </p:cNvPr>
          <p:cNvSpPr txBox="1"/>
          <p:nvPr/>
        </p:nvSpPr>
        <p:spPr>
          <a:xfrm>
            <a:off x="6899388" y="4234295"/>
            <a:ext cx="49325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r>
              <a:rPr lang="en-US" dirty="0" err="1"/>
              <a:t>i</a:t>
            </a:r>
            <a:r>
              <a:rPr lang="en-US" dirty="0"/>
              <a:t> = 1</a:t>
            </a:r>
          </a:p>
          <a:p>
            <a:r>
              <a:rPr lang="en-US" dirty="0"/>
              <a:t>value = a</a:t>
            </a:r>
          </a:p>
          <a:p>
            <a:endParaRPr lang="en-US" dirty="0"/>
          </a:p>
          <a:p>
            <a:r>
              <a:rPr lang="en-US" dirty="0"/>
              <a:t>Index j =1</a:t>
            </a:r>
          </a:p>
          <a:p>
            <a:r>
              <a:rPr lang="en-US" dirty="0"/>
              <a:t>Pattern value = a</a:t>
            </a:r>
          </a:p>
          <a:p>
            <a:endParaRPr lang="en-US" dirty="0"/>
          </a:p>
          <a:p>
            <a:r>
              <a:rPr lang="en-US" dirty="0"/>
              <a:t>No mismatch therefore move </a:t>
            </a:r>
            <a:r>
              <a:rPr lang="en-US" dirty="0" err="1"/>
              <a:t>i</a:t>
            </a:r>
            <a:r>
              <a:rPr lang="en-US" dirty="0"/>
              <a:t> and j </a:t>
            </a:r>
            <a:r>
              <a:rPr lang="en-US" dirty="0" err="1"/>
              <a:t>i</a:t>
            </a:r>
            <a:r>
              <a:rPr lang="en-US" dirty="0"/>
              <a:t>-e </a:t>
            </a:r>
            <a:r>
              <a:rPr lang="en-US" dirty="0" err="1"/>
              <a:t>i</a:t>
            </a:r>
            <a:r>
              <a:rPr lang="en-US" dirty="0"/>
              <a:t>++ and </a:t>
            </a:r>
            <a:r>
              <a:rPr lang="en-US" dirty="0" err="1"/>
              <a:t>j++</a:t>
            </a:r>
            <a:endParaRPr lang="en-US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356ADA-B9DB-46B7-B938-0E71793DC058}"/>
              </a:ext>
            </a:extLst>
          </p:cNvPr>
          <p:cNvSpPr txBox="1"/>
          <p:nvPr/>
        </p:nvSpPr>
        <p:spPr>
          <a:xfrm>
            <a:off x="6940629" y="2652110"/>
            <a:ext cx="4444935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Move j and </a:t>
            </a:r>
            <a:r>
              <a:rPr lang="en-US" sz="2000" dirty="0" err="1"/>
              <a:t>i</a:t>
            </a:r>
            <a:r>
              <a:rPr lang="en-US" sz="2000" dirty="0"/>
              <a:t> until there is a mismatch.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case of mismatch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shift j to the starting point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dirty="0"/>
              <a:t> will start from index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5776AC-39C7-4350-9DDB-81D9BCD14C96}"/>
              </a:ext>
            </a:extLst>
          </p:cNvPr>
          <p:cNvSpPr/>
          <p:nvPr/>
        </p:nvSpPr>
        <p:spPr>
          <a:xfrm>
            <a:off x="5414752" y="5146687"/>
            <a:ext cx="514905" cy="483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441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2E5F9-C7EC-425C-AB92-75EBFB0797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18372987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8395757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71792273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0078255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67551812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811038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1999444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9606079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142399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066462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8542882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56655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1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E4074A-2820-45CF-866B-D72F4E706D79}"/>
              </a:ext>
            </a:extLst>
          </p:cNvPr>
          <p:cNvSpPr txBox="1"/>
          <p:nvPr/>
        </p:nvSpPr>
        <p:spPr>
          <a:xfrm>
            <a:off x="1273185" y="956343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F97791-E821-440D-AA31-51E9535B898B}"/>
              </a:ext>
            </a:extLst>
          </p:cNvPr>
          <p:cNvCxnSpPr>
            <a:cxnSpLocks/>
          </p:cNvCxnSpPr>
          <p:nvPr/>
        </p:nvCxnSpPr>
        <p:spPr>
          <a:xfrm>
            <a:off x="1939114" y="1157363"/>
            <a:ext cx="26633" cy="47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76CB81-89BE-4F37-9BFE-6AA72DB4DAA9}"/>
              </a:ext>
            </a:extLst>
          </p:cNvPr>
          <p:cNvSpPr txBox="1"/>
          <p:nvPr/>
        </p:nvSpPr>
        <p:spPr>
          <a:xfrm>
            <a:off x="1533235" y="3713017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Pattern: a b c d 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D32A67-9452-4605-BBDB-91C5907D3EF0}"/>
              </a:ext>
            </a:extLst>
          </p:cNvPr>
          <p:cNvSpPr txBox="1"/>
          <p:nvPr/>
        </p:nvSpPr>
        <p:spPr>
          <a:xfrm>
            <a:off x="2112977" y="1409585"/>
            <a:ext cx="38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505CC-5EF2-4E6A-92A2-804B7F865187}"/>
              </a:ext>
            </a:extLst>
          </p:cNvPr>
          <p:cNvSpPr txBox="1"/>
          <p:nvPr/>
        </p:nvSpPr>
        <p:spPr>
          <a:xfrm>
            <a:off x="3110410" y="4236237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DF82CC-573F-4755-91E2-9031C535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85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Naïve Algorithm Example Cont.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25DF87-6C50-4A82-B781-29264EDEC887}"/>
              </a:ext>
            </a:extLst>
          </p:cNvPr>
          <p:cNvSpPr txBox="1"/>
          <p:nvPr/>
        </p:nvSpPr>
        <p:spPr>
          <a:xfrm>
            <a:off x="6809172" y="4295429"/>
            <a:ext cx="49325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r>
              <a:rPr lang="en-US" dirty="0" err="1"/>
              <a:t>i</a:t>
            </a:r>
            <a:r>
              <a:rPr lang="en-US" dirty="0"/>
              <a:t> = 2</a:t>
            </a:r>
          </a:p>
          <a:p>
            <a:r>
              <a:rPr lang="en-US" dirty="0"/>
              <a:t>value =b</a:t>
            </a:r>
          </a:p>
          <a:p>
            <a:endParaRPr lang="en-US" dirty="0"/>
          </a:p>
          <a:p>
            <a:r>
              <a:rPr lang="en-US" dirty="0"/>
              <a:t>Index j = 2</a:t>
            </a:r>
          </a:p>
          <a:p>
            <a:r>
              <a:rPr lang="en-US" dirty="0"/>
              <a:t>Pattern value =b</a:t>
            </a:r>
          </a:p>
          <a:p>
            <a:endParaRPr lang="en-US" dirty="0"/>
          </a:p>
          <a:p>
            <a:r>
              <a:rPr lang="en-US" dirty="0"/>
              <a:t>No mismatch therefore move </a:t>
            </a:r>
            <a:r>
              <a:rPr lang="en-US" dirty="0" err="1"/>
              <a:t>i</a:t>
            </a:r>
            <a:r>
              <a:rPr lang="en-US" dirty="0"/>
              <a:t> and j </a:t>
            </a:r>
            <a:r>
              <a:rPr lang="en-US" dirty="0" err="1"/>
              <a:t>i</a:t>
            </a:r>
            <a:r>
              <a:rPr lang="en-US" dirty="0"/>
              <a:t>-e </a:t>
            </a:r>
            <a:r>
              <a:rPr lang="en-US" dirty="0" err="1"/>
              <a:t>i</a:t>
            </a:r>
            <a:r>
              <a:rPr lang="en-US" dirty="0"/>
              <a:t>++ and </a:t>
            </a:r>
            <a:r>
              <a:rPr lang="en-US" dirty="0" err="1"/>
              <a:t>j++</a:t>
            </a:r>
            <a:endParaRPr lang="en-US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356ADA-B9DB-46B7-B938-0E71793DC058}"/>
              </a:ext>
            </a:extLst>
          </p:cNvPr>
          <p:cNvSpPr txBox="1"/>
          <p:nvPr/>
        </p:nvSpPr>
        <p:spPr>
          <a:xfrm>
            <a:off x="6940629" y="2651188"/>
            <a:ext cx="4444935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Move j and </a:t>
            </a:r>
            <a:r>
              <a:rPr lang="en-US" sz="2000" dirty="0" err="1"/>
              <a:t>i</a:t>
            </a:r>
            <a:r>
              <a:rPr lang="en-US" sz="2000" dirty="0"/>
              <a:t> until there is a mismatch.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case of mismatch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shift j to the starting point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dirty="0"/>
              <a:t> will start from index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5776AC-39C7-4350-9DDB-81D9BCD14C96}"/>
              </a:ext>
            </a:extLst>
          </p:cNvPr>
          <p:cNvSpPr/>
          <p:nvPr/>
        </p:nvSpPr>
        <p:spPr>
          <a:xfrm>
            <a:off x="5125376" y="5207821"/>
            <a:ext cx="514905" cy="483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9502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F2E5F9-C7EC-425C-AB92-75EBFB0797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18372987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98395757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71792273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0078255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67551812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811038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1999444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9606079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9142399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0066462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8542882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56655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91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E4074A-2820-45CF-866B-D72F4E706D79}"/>
              </a:ext>
            </a:extLst>
          </p:cNvPr>
          <p:cNvSpPr txBox="1"/>
          <p:nvPr/>
        </p:nvSpPr>
        <p:spPr>
          <a:xfrm>
            <a:off x="2134320" y="956343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F97791-E821-440D-AA31-51E9535B898B}"/>
              </a:ext>
            </a:extLst>
          </p:cNvPr>
          <p:cNvCxnSpPr>
            <a:cxnSpLocks/>
          </p:cNvCxnSpPr>
          <p:nvPr/>
        </p:nvCxnSpPr>
        <p:spPr>
          <a:xfrm>
            <a:off x="2800249" y="1157363"/>
            <a:ext cx="26633" cy="47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76CB81-89BE-4F37-9BFE-6AA72DB4DAA9}"/>
              </a:ext>
            </a:extLst>
          </p:cNvPr>
          <p:cNvSpPr txBox="1"/>
          <p:nvPr/>
        </p:nvSpPr>
        <p:spPr>
          <a:xfrm>
            <a:off x="1533235" y="3713017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Pattern: a b c d 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D32A67-9452-4605-BBDB-91C5907D3EF0}"/>
              </a:ext>
            </a:extLst>
          </p:cNvPr>
          <p:cNvSpPr txBox="1"/>
          <p:nvPr/>
        </p:nvSpPr>
        <p:spPr>
          <a:xfrm>
            <a:off x="2974112" y="1409585"/>
            <a:ext cx="38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505CC-5EF2-4E6A-92A2-804B7F865187}"/>
              </a:ext>
            </a:extLst>
          </p:cNvPr>
          <p:cNvSpPr txBox="1"/>
          <p:nvPr/>
        </p:nvSpPr>
        <p:spPr>
          <a:xfrm>
            <a:off x="3362039" y="4236237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EDF82CC-573F-4755-91E2-9031C535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85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Naïve Algorithm Example Cont.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25DF87-6C50-4A82-B781-29264EDEC887}"/>
              </a:ext>
            </a:extLst>
          </p:cNvPr>
          <p:cNvSpPr txBox="1"/>
          <p:nvPr/>
        </p:nvSpPr>
        <p:spPr>
          <a:xfrm>
            <a:off x="6908865" y="4184550"/>
            <a:ext cx="49325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 </a:t>
            </a:r>
            <a:r>
              <a:rPr lang="en-US" dirty="0" err="1"/>
              <a:t>i</a:t>
            </a:r>
            <a:r>
              <a:rPr lang="en-US" dirty="0"/>
              <a:t> =3</a:t>
            </a:r>
          </a:p>
          <a:p>
            <a:r>
              <a:rPr lang="en-US" dirty="0"/>
              <a:t>value = c</a:t>
            </a:r>
          </a:p>
          <a:p>
            <a:endParaRPr lang="en-US" dirty="0"/>
          </a:p>
          <a:p>
            <a:r>
              <a:rPr lang="en-US" dirty="0"/>
              <a:t>Index j = 3</a:t>
            </a:r>
          </a:p>
          <a:p>
            <a:r>
              <a:rPr lang="en-US" dirty="0"/>
              <a:t>Pattern value = c</a:t>
            </a:r>
          </a:p>
          <a:p>
            <a:endParaRPr lang="en-US" dirty="0"/>
          </a:p>
          <a:p>
            <a:r>
              <a:rPr lang="en-US" dirty="0"/>
              <a:t>No mismatch therefore move </a:t>
            </a:r>
            <a:r>
              <a:rPr lang="en-US" dirty="0" err="1"/>
              <a:t>i</a:t>
            </a:r>
            <a:r>
              <a:rPr lang="en-US" dirty="0"/>
              <a:t> and j </a:t>
            </a:r>
            <a:r>
              <a:rPr lang="en-US" dirty="0" err="1"/>
              <a:t>i</a:t>
            </a:r>
            <a:r>
              <a:rPr lang="en-US" dirty="0"/>
              <a:t>-e </a:t>
            </a:r>
            <a:r>
              <a:rPr lang="en-US" dirty="0" err="1"/>
              <a:t>i</a:t>
            </a:r>
            <a:r>
              <a:rPr lang="en-US" dirty="0"/>
              <a:t>++ and </a:t>
            </a:r>
            <a:r>
              <a:rPr lang="en-US" dirty="0" err="1"/>
              <a:t>j++</a:t>
            </a:r>
            <a:endParaRPr lang="en-US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356ADA-B9DB-46B7-B938-0E71793DC058}"/>
              </a:ext>
            </a:extLst>
          </p:cNvPr>
          <p:cNvSpPr txBox="1"/>
          <p:nvPr/>
        </p:nvSpPr>
        <p:spPr>
          <a:xfrm>
            <a:off x="6908865" y="2651188"/>
            <a:ext cx="4444935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Move j and </a:t>
            </a:r>
            <a:r>
              <a:rPr lang="en-US" sz="2000" dirty="0" err="1"/>
              <a:t>i</a:t>
            </a:r>
            <a:r>
              <a:rPr lang="en-US" sz="2000" dirty="0"/>
              <a:t> until there is a mismatch.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case of mismatch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shift j to the starting point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dirty="0"/>
              <a:t> will start from index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5776AC-39C7-4350-9DDB-81D9BCD14C96}"/>
              </a:ext>
            </a:extLst>
          </p:cNvPr>
          <p:cNvSpPr/>
          <p:nvPr/>
        </p:nvSpPr>
        <p:spPr>
          <a:xfrm>
            <a:off x="5419490" y="5096942"/>
            <a:ext cx="514905" cy="483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1553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3723</Words>
  <Application>Microsoft Office PowerPoint</Application>
  <PresentationFormat>Widescreen</PresentationFormat>
  <Paragraphs>1837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String Matching </vt:lpstr>
      <vt:lpstr>Contents</vt:lpstr>
      <vt:lpstr>String Matching Algorithms</vt:lpstr>
      <vt:lpstr>PowerPoint Presentation</vt:lpstr>
      <vt:lpstr>Naïve Algorithm</vt:lpstr>
      <vt:lpstr>Naïve Algorithm Example Cont.</vt:lpstr>
      <vt:lpstr>Naïve Algorithm Example Cont.</vt:lpstr>
      <vt:lpstr>Naïve Algorithm Example Cont.</vt:lpstr>
      <vt:lpstr>Naïve Algorithm Example Cont.</vt:lpstr>
      <vt:lpstr>Naïve Algorithm Example Cont.</vt:lpstr>
      <vt:lpstr>Naïve Algorithm Example Cont.</vt:lpstr>
      <vt:lpstr>Naïve Algorithm Example Cont.</vt:lpstr>
      <vt:lpstr>Naïve Algorithm Example Cont.</vt:lpstr>
      <vt:lpstr>Naïve Algorithm Example</vt:lpstr>
      <vt:lpstr>Naïve Algorithm</vt:lpstr>
      <vt:lpstr>PowerPoint Presentation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Knuth Morris Pratt (KMP) Algorithm 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Maria Anjum</dc:creator>
  <cp:lastModifiedBy>Dr. Maria Anjum</cp:lastModifiedBy>
  <cp:revision>75</cp:revision>
  <dcterms:created xsi:type="dcterms:W3CDTF">2019-05-14T18:26:51Z</dcterms:created>
  <dcterms:modified xsi:type="dcterms:W3CDTF">2020-04-25T17:11:06Z</dcterms:modified>
</cp:coreProperties>
</file>